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1"/>
  </p:handoutMasterIdLst>
  <p:sldIdLst>
    <p:sldId id="2269" r:id="rId3"/>
    <p:sldId id="2328" r:id="rId5"/>
    <p:sldId id="2353" r:id="rId6"/>
    <p:sldId id="2354" r:id="rId7"/>
    <p:sldId id="2355" r:id="rId8"/>
    <p:sldId id="2356" r:id="rId9"/>
    <p:sldId id="2357" r:id="rId10"/>
    <p:sldId id="2358" r:id="rId11"/>
    <p:sldId id="2359" r:id="rId12"/>
    <p:sldId id="2360" r:id="rId13"/>
    <p:sldId id="2361" r:id="rId14"/>
    <p:sldId id="2362" r:id="rId15"/>
    <p:sldId id="2363" r:id="rId16"/>
    <p:sldId id="2364" r:id="rId17"/>
    <p:sldId id="2365" r:id="rId18"/>
    <p:sldId id="2422" r:id="rId19"/>
    <p:sldId id="2423" r:id="rId20"/>
    <p:sldId id="2366" r:id="rId21"/>
    <p:sldId id="2367" r:id="rId22"/>
    <p:sldId id="2369" r:id="rId23"/>
    <p:sldId id="2415" r:id="rId24"/>
    <p:sldId id="2416" r:id="rId25"/>
    <p:sldId id="2412" r:id="rId26"/>
    <p:sldId id="2413" r:id="rId27"/>
    <p:sldId id="2414" r:id="rId28"/>
    <p:sldId id="2342" r:id="rId29"/>
    <p:sldId id="2158" r:id="rId30"/>
  </p:sldIdLst>
  <p:sldSz cx="12192000"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sh" initials="" lastIdx="0" clrIdx="0"/>
  <p:cmAuthor id="1" name="Chen Change Loy" initials="CCL" lastIdx="1" clrIdx="0"/>
  <p:cmAuthor id="2" name="Wong YF" initials="WYF"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984378"/>
    <a:srgbClr val="FFFFFF"/>
    <a:srgbClr val="54C3F4"/>
    <a:srgbClr val="22304B"/>
    <a:srgbClr val="C77FAC"/>
    <a:srgbClr val="0062AC"/>
    <a:srgbClr val="ED6C00"/>
    <a:srgbClr val="E2287E"/>
    <a:srgbClr val="2CA738"/>
    <a:srgbClr val="5A28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92" autoAdjust="0"/>
    <p:restoredTop sz="94880" autoAdjust="0"/>
  </p:normalViewPr>
  <p:slideViewPr>
    <p:cSldViewPr snapToGrid="0">
      <p:cViewPr>
        <p:scale>
          <a:sx n="125" d="100"/>
          <a:sy n="125" d="100"/>
        </p:scale>
        <p:origin x="3408" y="750"/>
      </p:cViewPr>
      <p:guideLst/>
    </p:cSldViewPr>
  </p:slideViewPr>
  <p:outlineViewPr>
    <p:cViewPr>
      <p:scale>
        <a:sx n="33" d="100"/>
        <a:sy n="33" d="100"/>
      </p:scale>
      <p:origin x="0" y="-11914"/>
    </p:cViewPr>
  </p:outlin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gs" Target="tags/tag6.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E64E-9A2D-4D02-BD46-DFCFC74B5EE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604F-F5C7-412C-AE28-FF961BD94C8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100" b="0" i="0" cap="none" spc="0" dirty="0">
              <a:ln w="0"/>
              <a:effectLst>
                <a:outerShdw blurRad="38100" dist="19050" dir="2700000" algn="tl" rotWithShape="0">
                  <a:schemeClr val="dk1">
                    <a:alpha val="40000"/>
                  </a:schemeClr>
                </a:outerShdw>
              </a:effectLst>
            </a:endParaRPr>
          </a:p>
        </p:txBody>
      </p:sp>
      <p:sp>
        <p:nvSpPr>
          <p:cNvPr id="4" name="灯片编号占位符 3"/>
          <p:cNvSpPr>
            <a:spLocks noGrp="1"/>
          </p:cNvSpPr>
          <p:nvPr>
            <p:ph type="sldNum" sz="quarter" idx="10"/>
          </p:nvPr>
        </p:nvSpPr>
        <p:spPr/>
        <p:txBody>
          <a:bodyPr/>
          <a:lstStyle/>
          <a:p>
            <a:fld id="{8ED3604F-F5C7-412C-AE28-FF961BD94C8A}"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CE43EAE-C5E8-43DB-805D-EE0EAC58D8F3}" type="slidenum">
              <a:rPr lang="en-US" altLang="zh-CN" smtClean="0"/>
            </a:fld>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1852551"/>
          </a:xfrm>
          <a:solidFill>
            <a:srgbClr val="0062AC"/>
          </a:solidFill>
        </p:spPr>
        <p:txBody>
          <a:bodyPr anchor="ctr"/>
          <a:lstStyle>
            <a:lvl1pPr algn="ctr">
              <a:defRPr sz="6000">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4447" y="1"/>
            <a:ext cx="11797552" cy="669129"/>
          </a:xfrm>
          <a:noFill/>
        </p:spPr>
        <p:txBody>
          <a:bodyPr>
            <a:noAutofit/>
          </a:bodyPr>
          <a:lstStyle>
            <a:lvl1pPr>
              <a:defRPr sz="4000" b="1" baseline="0">
                <a:solidFill>
                  <a:schemeClr val="tx1"/>
                </a:solidFill>
                <a:latin typeface="Calibri" panose="020F0502020204030204" pitchFamily="34" charset="0"/>
                <a:ea typeface="黑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idx="1" hasCustomPrompt="1"/>
          </p:nvPr>
        </p:nvSpPr>
        <p:spPr>
          <a:xfrm>
            <a:off x="394447" y="789709"/>
            <a:ext cx="11355295" cy="5943595"/>
          </a:xfrm>
        </p:spPr>
        <p:txBody>
          <a:bodyPr/>
          <a:lstStyle>
            <a:lvl1pPr>
              <a:lnSpc>
                <a:spcPct val="120000"/>
              </a:lnSpc>
              <a:defRPr sz="3200" b="1" i="0" baseline="0">
                <a:latin typeface="Calibri" panose="020F0502020204030204" pitchFamily="34" charset="0"/>
                <a:ea typeface="黑体" panose="02010609060101010101" pitchFamily="49" charset="-122"/>
              </a:defRPr>
            </a:lvl1pPr>
            <a:lvl2pPr>
              <a:lnSpc>
                <a:spcPct val="120000"/>
              </a:lnSpc>
              <a:defRPr sz="3000" b="0" i="0" baseline="0">
                <a:ea typeface="华文楷体" panose="02010600040101010101" pitchFamily="2" charset="-122"/>
              </a:defRPr>
            </a:lvl2pPr>
            <a:lvl3pPr>
              <a:lnSpc>
                <a:spcPct val="120000"/>
              </a:lnSpc>
              <a:defRPr sz="2800" b="0" i="0" baseline="0">
                <a:ea typeface="华文新魏" panose="02010800040101010101" pitchFamily="2" charset="-122"/>
              </a:defRPr>
            </a:lvl3pPr>
          </a:lstStyle>
          <a:p>
            <a:pPr lvl="0"/>
            <a:r>
              <a:rPr lang="en-US" dirty="0"/>
              <a:t>Click to edit Master text styles</a:t>
            </a:r>
            <a:r>
              <a:rPr lang="zh-CN" altLang="en-US" dirty="0"/>
              <a:t>测试（</a:t>
            </a:r>
            <a:r>
              <a:rPr lang="en-US" altLang="zh-CN" dirty="0"/>
              <a:t>dd)</a:t>
            </a:r>
            <a:r>
              <a:rPr lang="zh-CN" altLang="en-US" dirty="0"/>
              <a: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Line 1"/>
          <p:cNvSpPr>
            <a:spLocks noChangeShapeType="1"/>
          </p:cNvSpPr>
          <p:nvPr userDrawn="1"/>
        </p:nvSpPr>
        <p:spPr bwMode="auto">
          <a:xfrm>
            <a:off x="0" y="669131"/>
            <a:ext cx="12192000" cy="0"/>
          </a:xfrm>
          <a:prstGeom prst="line">
            <a:avLst/>
          </a:prstGeom>
          <a:noFill/>
          <a:ln w="25400">
            <a:solidFill>
              <a:srgbClr val="0062AC"/>
            </a:solidFill>
            <a:miter lim="800000"/>
          </a:ln>
          <a:effectLst/>
        </p:spPr>
        <p:txBody>
          <a:bodyPr/>
          <a:lstStyle/>
          <a:p>
            <a:pPr>
              <a:buFont typeface="Times New Roman" panose="02020603050405020304" pitchFamily="16" charset="0"/>
              <a:buNone/>
              <a:defRPr/>
            </a:pPr>
            <a:endParaRPr lang="en-GB">
              <a:latin typeface="Arial" panose="020B0604020202020204" pitchFamily="34" charset="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1293947" y="6580997"/>
            <a:ext cx="898052" cy="306705"/>
          </a:xfrm>
          <a:prstGeom prst="rect">
            <a:avLst/>
          </a:prstGeom>
          <a:solidFill>
            <a:srgbClr val="ED6C00"/>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sz="1400" dirty="0">
              <a:ln>
                <a:noFill/>
              </a:ln>
              <a:solidFill>
                <a:schemeClr val="bg1"/>
              </a:solidFill>
            </a:endParaRPr>
          </a:p>
        </p:txBody>
      </p:sp>
      <p:sp>
        <p:nvSpPr>
          <p:cNvPr id="2" name="Title Placeholder 1"/>
          <p:cNvSpPr>
            <a:spLocks noGrp="1"/>
          </p:cNvSpPr>
          <p:nvPr>
            <p:ph type="title"/>
          </p:nvPr>
        </p:nvSpPr>
        <p:spPr>
          <a:xfrm>
            <a:off x="0" y="1"/>
            <a:ext cx="11178636" cy="890648"/>
          </a:xfrm>
          <a:prstGeom prst="rect">
            <a:avLst/>
          </a:prstGeom>
          <a:solidFill>
            <a:srgbClr val="0062AC"/>
          </a:solidFill>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394447" y="991590"/>
            <a:ext cx="11355295" cy="5666905"/>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TextBox 12"/>
          <p:cNvSpPr txBox="1"/>
          <p:nvPr userDrawn="1"/>
        </p:nvSpPr>
        <p:spPr>
          <a:xfrm>
            <a:off x="3528060" y="6581140"/>
            <a:ext cx="7370233" cy="306705"/>
          </a:xfrm>
          <a:prstGeom prst="rect">
            <a:avLst/>
          </a:prstGeom>
          <a:solidFill>
            <a:schemeClr val="accent5">
              <a:lumMod val="75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dirty="0">
                <a:solidFill>
                  <a:schemeClr val="bg1"/>
                </a:solidFill>
              </a:rPr>
              <a:t>《</a:t>
            </a:r>
            <a:r>
              <a:rPr lang="zh-CN" altLang="en-US" sz="1400" b="0" dirty="0">
                <a:solidFill>
                  <a:schemeClr val="bg1"/>
                </a:solidFill>
              </a:rPr>
              <a:t>人工智能导论</a:t>
            </a:r>
            <a:r>
              <a:rPr lang="en-US" altLang="zh-CN" sz="1400" b="0" dirty="0">
                <a:solidFill>
                  <a:schemeClr val="bg1"/>
                </a:solidFill>
              </a:rPr>
              <a:t>》</a:t>
            </a:r>
            <a:r>
              <a:rPr lang="zh-CN" altLang="en-US" sz="1400" b="0" dirty="0">
                <a:solidFill>
                  <a:schemeClr val="bg1"/>
                </a:solidFill>
              </a:rPr>
              <a:t>本科生课程，教材</a:t>
            </a:r>
            <a:r>
              <a:rPr lang="en-US" altLang="zh-CN" sz="1400" b="0" dirty="0">
                <a:solidFill>
                  <a:schemeClr val="bg1"/>
                </a:solidFill>
              </a:rPr>
              <a:t>《</a:t>
            </a:r>
            <a:r>
              <a:rPr lang="zh-CN" altLang="en-US" sz="1400" b="0" dirty="0">
                <a:solidFill>
                  <a:schemeClr val="bg1"/>
                </a:solidFill>
              </a:rPr>
              <a:t>人工智能导论：模型与算法</a:t>
            </a:r>
            <a:r>
              <a:rPr lang="en-US" altLang="zh-CN" sz="1400" b="0" dirty="0">
                <a:solidFill>
                  <a:schemeClr val="bg1"/>
                </a:solidFill>
              </a:rPr>
              <a:t>》</a:t>
            </a:r>
            <a:endParaRPr lang="zh-CN" altLang="en-US" sz="1400" b="0" dirty="0">
              <a:solidFill>
                <a:schemeClr val="bg1"/>
              </a:solidFill>
            </a:endParaRPr>
          </a:p>
        </p:txBody>
      </p:sp>
      <p:sp>
        <p:nvSpPr>
          <p:cNvPr id="14" name="TextBox 13"/>
          <p:cNvSpPr txBox="1"/>
          <p:nvPr userDrawn="1"/>
        </p:nvSpPr>
        <p:spPr>
          <a:xfrm>
            <a:off x="0" y="6581140"/>
            <a:ext cx="3528060" cy="306705"/>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mn-lt"/>
                <a:ea typeface="+mn-ea"/>
                <a:cs typeface="+mn-cs"/>
              </a:rPr>
              <a:t>刘夏雷</a:t>
            </a:r>
            <a:r>
              <a:rPr kumimoji="0" lang="en-US" altLang="zh-CN" sz="1400" b="0" i="0" u="none" strike="noStrike" kern="1200" cap="none" spc="0" normalizeH="0" baseline="0" noProof="0" dirty="0">
                <a:ln>
                  <a:noFill/>
                </a:ln>
                <a:solidFill>
                  <a:schemeClr val="bg1"/>
                </a:solidFill>
                <a:effectLst/>
                <a:uLnTx/>
                <a:uFillTx/>
                <a:latin typeface="+mn-lt"/>
                <a:ea typeface="+mn-ea"/>
                <a:cs typeface="+mn-cs"/>
              </a:rPr>
              <a:t>, 2024</a:t>
            </a:r>
            <a:r>
              <a:rPr kumimoji="0" lang="zh-CN" altLang="en-US" sz="1400" b="0" i="0" u="none" strike="noStrike" kern="1200" cap="none" spc="0" normalizeH="0" baseline="0" noProof="0" dirty="0">
                <a:ln>
                  <a:noFill/>
                </a:ln>
                <a:solidFill>
                  <a:schemeClr val="bg1"/>
                </a:solidFill>
                <a:effectLst/>
                <a:uLnTx/>
                <a:uFillTx/>
                <a:latin typeface="+mn-lt"/>
                <a:ea typeface="+mn-ea"/>
                <a:cs typeface="+mn-cs"/>
              </a:rPr>
              <a:t>春夏</a:t>
            </a:r>
            <a:endParaRPr kumimoji="0" lang="zh-CN" altLang="en-US"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2" name="TextBox 11"/>
          <p:cNvSpPr txBox="1"/>
          <p:nvPr userDrawn="1"/>
        </p:nvSpPr>
        <p:spPr>
          <a:xfrm>
            <a:off x="10898293" y="6581140"/>
            <a:ext cx="1292860" cy="306705"/>
          </a:xfrm>
          <a:prstGeom prst="rect">
            <a:avLst/>
          </a:prstGeom>
          <a:solidFill>
            <a:schemeClr val="accent5">
              <a:lumMod val="50000"/>
            </a:schemeClr>
          </a:solidFill>
        </p:spPr>
        <p:txBody>
          <a:bodyPr wrap="square" rtlCol="0">
            <a:spAutoFit/>
          </a:bodyPr>
          <a:lstStyle/>
          <a:p>
            <a:pPr algn="ctr"/>
            <a:fld id="{C603BFBC-EF15-48A5-8249-0FEAC4BE5DBB}" type="slidenum">
              <a:rPr lang="en-US" sz="1400" smtClean="0">
                <a:solidFill>
                  <a:schemeClr val="bg1"/>
                </a:solidFill>
              </a:rPr>
            </a:fld>
            <a:endParaRPr lang="en-US" sz="14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tags" Target="../tags/tag3.xml"/><Relationship Id="rId2" Type="http://schemas.openxmlformats.org/officeDocument/2006/relationships/image" Target="../media/image20.GIF"/><Relationship Id="rId1" Type="http://schemas.openxmlformats.org/officeDocument/2006/relationships/image" Target="../media/image19.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tags" Target="../tags/tag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810" y="2"/>
            <a:ext cx="12200255" cy="1909010"/>
          </a:xfrm>
        </p:spPr>
        <p:txBody>
          <a:bodyPr>
            <a:normAutofit/>
          </a:bodyPr>
          <a:lstStyle/>
          <a:p>
            <a:pPr>
              <a:spcAft>
                <a:spcPts val="0"/>
              </a:spcAft>
            </a:pPr>
            <a:r>
              <a:rPr lang="zh-CN" altLang="en-US"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研讨</a:t>
            </a:r>
            <a:r>
              <a:rPr lang="zh-CN" altLang="en-US"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要求</a:t>
            </a:r>
            <a:endParaRPr lang="zh-CN" altLang="en-US"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endParaRPr>
          </a:p>
        </p:txBody>
      </p:sp>
      <p:sp>
        <p:nvSpPr>
          <p:cNvPr id="5" name="Subtitle 2"/>
          <p:cNvSpPr txBox="1"/>
          <p:nvPr/>
        </p:nvSpPr>
        <p:spPr>
          <a:xfrm>
            <a:off x="-635" y="2217420"/>
            <a:ext cx="12192635" cy="242316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主讲：刘夏雷、</a:t>
            </a:r>
            <a:r>
              <a:rPr lang="zh-CN" altLang="en-US" sz="4800" dirty="0">
                <a:ln w="0"/>
                <a:effectLst>
                  <a:outerShdw blurRad="38100" dist="19050" dir="2700000" algn="tl" rotWithShape="0">
                    <a:schemeClr val="dk1">
                      <a:alpha val="40000"/>
                    </a:schemeClr>
                  </a:outerShdw>
                </a:effectLst>
                <a:ea typeface="华文楷体" panose="02010600040101010101" pitchFamily="2" charset="-122"/>
                <a:sym typeface="+mn-ea"/>
              </a:rPr>
              <a:t>郭春乐、</a:t>
            </a:r>
            <a:r>
              <a:rPr lang="zh-CN" altLang="en-US" sz="4800" dirty="0">
                <a:ln w="0"/>
                <a:effectLst>
                  <a:outerShdw blurRad="38100" dist="19050" dir="2700000" algn="tl" rotWithShape="0">
                    <a:schemeClr val="dk1">
                      <a:alpha val="40000"/>
                    </a:schemeClr>
                  </a:outerShdw>
                </a:effectLst>
                <a:ea typeface="华文楷体" panose="02010600040101010101" pitchFamily="2" charset="-122"/>
              </a:rPr>
              <a:t>王亚星</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南开大学计算机学院</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en-US" altLang="zh-CN" sz="4800" dirty="0">
                <a:ln w="0"/>
                <a:effectLst>
                  <a:outerShdw blurRad="38100" dist="19050" dir="2700000" algn="tl" rotWithShape="0">
                    <a:schemeClr val="dk1">
                      <a:alpha val="40000"/>
                    </a:schemeClr>
                  </a:outerShdw>
                </a:effectLst>
                <a:ea typeface="华文楷体" panose="02010600040101010101" pitchFamily="2" charset="-122"/>
              </a:rPr>
              <a:t> </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
        <p:nvSpPr>
          <p:cNvPr id="4" name="Subtitle 2"/>
          <p:cNvSpPr txBox="1"/>
          <p:nvPr/>
        </p:nvSpPr>
        <p:spPr>
          <a:xfrm>
            <a:off x="632258" y="5163519"/>
            <a:ext cx="11036969" cy="6420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致谢：本课件主要内容来自浙江大学吴飞教授、</a:t>
            </a:r>
            <a:endParaRPr lang="zh-CN" altLang="en-US"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南开大学程明明教授</a:t>
            </a:r>
            <a:endParaRPr lang="en-US" altLang="zh-CN"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目标检测</a:t>
            </a:r>
            <a:endParaRPr lang="zh-CN" altLang="en-US" dirty="0"/>
          </a:p>
        </p:txBody>
      </p:sp>
      <p:sp>
        <p:nvSpPr>
          <p:cNvPr id="3" name="内容占位符 2"/>
          <p:cNvSpPr>
            <a:spLocks noGrp="1"/>
          </p:cNvSpPr>
          <p:nvPr>
            <p:ph idx="1"/>
          </p:nvPr>
        </p:nvSpPr>
        <p:spPr/>
        <p:txBody>
          <a:bodyPr>
            <a:normAutofit lnSpcReduction="10000"/>
          </a:bodyPr>
          <a:lstStyle/>
          <a:p>
            <a:r>
              <a:rPr lang="en-US" altLang="zh-CN"/>
              <a:t>[EfficientDet] </a:t>
            </a:r>
            <a:r>
              <a:rPr lang="en-US" altLang="zh-CN" b="0"/>
              <a:t>Mingxing Tan, Ruoming Pang, Quoc V. Le. EfficientDet: Scalable and Efficient Object Detection.  CVPR2020.</a:t>
            </a:r>
            <a:endParaRPr lang="en-US" altLang="zh-CN"/>
          </a:p>
          <a:p>
            <a:r>
              <a:rPr lang="en-US" altLang="zh-CN"/>
              <a:t>[DETR] </a:t>
            </a:r>
            <a:r>
              <a:rPr lang="en-US" altLang="zh-CN" b="0"/>
              <a:t>Nicolas Carion, Francisco Massa, Gabriel Synnaeve, Nicolas Usunier, Alexander Kirillov, Sergey Zagoruyko, End-to-End Object Detection with Transformers， ECCV2020</a:t>
            </a:r>
            <a:r>
              <a:rPr lang="en-US" altLang="zh-CN"/>
              <a:t>.</a:t>
            </a:r>
            <a:endParaRPr lang="en-US" altLang="zh-CN"/>
          </a:p>
          <a:p>
            <a:r>
              <a:rPr lang="en-US" altLang="zh-CN"/>
              <a:t>[DetCLIPv2] </a:t>
            </a:r>
            <a:r>
              <a:rPr lang="en-US" altLang="zh-CN" b="0"/>
              <a:t>Lewei Yao,Jianhua Han,Xiaodan Liang,Dan Xu,Wei Zhang,Zhenguo Li,Hang Xu. "DetCLIPv2: Scalable Open-Vocabulary Object Detection Pre-training via Word-Region Alignment." cvpr2023.</a:t>
            </a:r>
            <a:endParaRPr lang="en-US" altLang="zh-CN" b="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r>
              <a:rPr lang="zh-CN" altLang="en-US"/>
              <a:t>图像超分辨率重建</a:t>
            </a:r>
            <a:endParaRPr lang="zh-CN" altLang="en-US"/>
          </a:p>
        </p:txBody>
      </p:sp>
      <p:sp>
        <p:nvSpPr>
          <p:cNvPr id="3" name="内容占位符 2"/>
          <p:cNvSpPr>
            <a:spLocks noGrp="1"/>
          </p:cNvSpPr>
          <p:nvPr>
            <p:ph idx="1"/>
          </p:nvPr>
        </p:nvSpPr>
        <p:spPr>
          <a:xfrm>
            <a:off x="308610" y="744220"/>
            <a:ext cx="11632565" cy="5943600"/>
          </a:xfrm>
        </p:spPr>
        <p:txBody>
          <a:bodyPr/>
          <a:lstStyle/>
          <a:p>
            <a:pPr marL="0" indent="0">
              <a:buNone/>
            </a:pPr>
            <a:r>
              <a:rPr lang="en-US" altLang="zh-CN" sz="2400"/>
              <a:t>         </a:t>
            </a:r>
            <a:r>
              <a:rPr lang="zh-CN" altLang="en-US" sz="2400"/>
              <a:t>图像分辨率是一组用于评估图像中蕴含细节信息丰富程度的性能参数，包括时间分辨率、空间分辨率及色阶分辨率等，体现了成像系统实际所能反映物体细节信息的能力。相较于低分辨率图像，高分辨率图像通常包含更大的像素密度、更丰富的纹理细节及更高的可信赖度。但在实际上情况中，受采集设备与环境、网络传输介质与带宽、图像退化模型本身等诸多因素的约束，我们通常并不能直接得到具有边缘锐化、无成块模糊的理想高分辨率图像。</a:t>
            </a:r>
            <a:endParaRPr lang="zh-CN" altLang="en-US" sz="2400"/>
          </a:p>
          <a:p>
            <a:pPr marL="0" indent="0">
              <a:buNone/>
            </a:pPr>
            <a:r>
              <a:rPr lang="en-US" altLang="zh-CN" sz="2400"/>
              <a:t>         </a:t>
            </a:r>
            <a:endParaRPr lang="zh-CN" altLang="en-US" sz="2400"/>
          </a:p>
        </p:txBody>
      </p:sp>
      <p:pic>
        <p:nvPicPr>
          <p:cNvPr id="4" name="图片 3"/>
          <p:cNvPicPr>
            <a:picLocks noChangeAspect="1"/>
          </p:cNvPicPr>
          <p:nvPr>
            <p:custDataLst>
              <p:tags r:id="rId1"/>
            </p:custDataLst>
          </p:nvPr>
        </p:nvPicPr>
        <p:blipFill>
          <a:blip r:embed="rId2"/>
          <a:stretch>
            <a:fillRect/>
          </a:stretch>
        </p:blipFill>
        <p:spPr>
          <a:xfrm>
            <a:off x="3103880" y="3527425"/>
            <a:ext cx="1867535" cy="2701290"/>
          </a:xfrm>
          <a:prstGeom prst="rect">
            <a:avLst/>
          </a:prstGeom>
        </p:spPr>
      </p:pic>
      <p:pic>
        <p:nvPicPr>
          <p:cNvPr id="6" name="图片 5"/>
          <p:cNvPicPr>
            <a:picLocks noChangeAspect="1"/>
          </p:cNvPicPr>
          <p:nvPr/>
        </p:nvPicPr>
        <p:blipFill>
          <a:blip r:embed="rId3"/>
          <a:stretch>
            <a:fillRect/>
          </a:stretch>
        </p:blipFill>
        <p:spPr>
          <a:xfrm>
            <a:off x="6400165" y="3837305"/>
            <a:ext cx="2332990" cy="2081530"/>
          </a:xfrm>
          <a:prstGeom prst="rect">
            <a:avLst/>
          </a:prstGeom>
        </p:spPr>
      </p:pic>
      <p:sp>
        <p:nvSpPr>
          <p:cNvPr id="7" name="文本框 6"/>
          <p:cNvSpPr txBox="1"/>
          <p:nvPr/>
        </p:nvSpPr>
        <p:spPr>
          <a:xfrm>
            <a:off x="44450" y="6228715"/>
            <a:ext cx="8939530" cy="368300"/>
          </a:xfrm>
          <a:prstGeom prst="rect">
            <a:avLst/>
          </a:prstGeom>
          <a:noFill/>
        </p:spPr>
        <p:txBody>
          <a:bodyPr wrap="square" rtlCol="0">
            <a:spAutoFit/>
          </a:bodyPr>
          <a:lstStyle/>
          <a:p>
            <a:r>
              <a:rPr lang="zh-CN" altLang="en-US"/>
              <a:t>部分图片和文字来自网络：https://blog.51cto.com/u_15404184/4323223</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r>
              <a:rPr lang="zh-CN" altLang="en-US"/>
              <a:t>图像超分辨率重建</a:t>
            </a:r>
            <a:endParaRPr lang="zh-CN" altLang="en-US"/>
          </a:p>
        </p:txBody>
      </p:sp>
      <p:sp>
        <p:nvSpPr>
          <p:cNvPr id="3" name="内容占位符 2"/>
          <p:cNvSpPr>
            <a:spLocks noGrp="1"/>
          </p:cNvSpPr>
          <p:nvPr>
            <p:ph idx="1"/>
          </p:nvPr>
        </p:nvSpPr>
        <p:spPr>
          <a:xfrm>
            <a:off x="308610" y="744220"/>
            <a:ext cx="11632565" cy="5943600"/>
          </a:xfrm>
        </p:spPr>
        <p:txBody>
          <a:bodyPr/>
          <a:lstStyle/>
          <a:p>
            <a:pPr marL="0" indent="0">
              <a:buNone/>
            </a:pPr>
            <a:r>
              <a:rPr lang="en-US" altLang="zh-CN" sz="2400"/>
              <a:t>         图像的超分辨率重建技术指的是将给定的低分辨率图像通过特定的算法恢复成相应的高分辨率图像。具体来说，图像超分辨率重建技术指的是利用数字图像处理、计算机视觉等领域的相关知识，借由特定的算法和处理流程，从给定的低分辨率图像中重建出高分辨率图像的过程。</a:t>
            </a:r>
            <a:endParaRPr lang="zh-CN" altLang="en-US" sz="2400"/>
          </a:p>
        </p:txBody>
      </p:sp>
      <p:pic>
        <p:nvPicPr>
          <p:cNvPr id="6" name="图片 5"/>
          <p:cNvPicPr>
            <a:picLocks noChangeAspect="1"/>
          </p:cNvPicPr>
          <p:nvPr/>
        </p:nvPicPr>
        <p:blipFill>
          <a:blip r:embed="rId1"/>
          <a:stretch>
            <a:fillRect/>
          </a:stretch>
        </p:blipFill>
        <p:spPr>
          <a:xfrm>
            <a:off x="3258185" y="2774950"/>
            <a:ext cx="6055360" cy="33915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r>
              <a:rPr lang="zh-CN" altLang="en-US"/>
              <a:t>图像超分辨率重建</a:t>
            </a:r>
            <a:endParaRPr lang="zh-CN" altLang="en-US"/>
          </a:p>
        </p:txBody>
      </p:sp>
      <p:sp>
        <p:nvSpPr>
          <p:cNvPr id="3" name="内容占位符 2"/>
          <p:cNvSpPr>
            <a:spLocks noGrp="1"/>
          </p:cNvSpPr>
          <p:nvPr>
            <p:ph idx="1"/>
          </p:nvPr>
        </p:nvSpPr>
        <p:spPr>
          <a:xfrm>
            <a:off x="308610" y="744220"/>
            <a:ext cx="11632565" cy="5943600"/>
          </a:xfrm>
        </p:spPr>
        <p:txBody>
          <a:bodyPr>
            <a:normAutofit lnSpcReduction="20000"/>
          </a:bodyPr>
          <a:lstStyle/>
          <a:p>
            <a:pPr marL="0" indent="0">
              <a:buNone/>
            </a:pPr>
            <a:r>
              <a:rPr lang="zh-CN" altLang="en-US" sz="2800"/>
              <a:t>基于深度学习的超分辨率重构算法：</a:t>
            </a:r>
            <a:endParaRPr lang="zh-CN" altLang="en-US" sz="2800"/>
          </a:p>
          <a:p>
            <a:pPr algn="l">
              <a:buClrTx/>
              <a:buSzTx/>
            </a:pPr>
            <a:r>
              <a:rPr lang="en-US" altLang="zh-CN" sz="3200" b="0"/>
              <a:t>Wang X, Xie L, Dong C, et al. Real-esrgan: Training real-world blind super-resolution with pure synthetic data[C]//Proceedings of the IEEE/CVF international conference on computer vision. 2021: 1905-1914.</a:t>
            </a:r>
            <a:endParaRPr lang="en-US" altLang="zh-CN" sz="3200" b="0"/>
          </a:p>
          <a:p>
            <a:pPr algn="l">
              <a:buClrTx/>
              <a:buSzTx/>
            </a:pPr>
            <a:r>
              <a:rPr lang="en-US" altLang="zh-CN" sz="3200" b="0"/>
              <a:t>Wu R, Yang T, Sun L, et al. SeeSR: Towards Semantics-Aware Real-World Image Super-Resolution[J]. arXiv preprint arXiv:2311.16518, 2023.</a:t>
            </a:r>
            <a:endParaRPr lang="en-US" altLang="zh-CN" sz="3200" b="0"/>
          </a:p>
          <a:p>
            <a:pPr algn="l">
              <a:buClrTx/>
              <a:buSzTx/>
            </a:pPr>
            <a:r>
              <a:rPr lang="en-US" altLang="zh-CN" sz="3200" b="0"/>
              <a:t>Yu F, Gu J, Li Z, et al. Scaling Up to Excellence: Practicing Model Scaling for Photo-Realistic Image Restoration In the Wild[J]. arXiv preprint arXiv:2401.13627, 2024.</a:t>
            </a:r>
            <a:endParaRPr lang="en-US" altLang="zh-CN" sz="3200" b="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r>
              <a:rPr lang="zh-CN" altLang="en-US"/>
              <a:t>图像生成</a:t>
            </a:r>
            <a:endParaRPr lang="zh-CN" altLang="en-US"/>
          </a:p>
        </p:txBody>
      </p:sp>
      <p:sp>
        <p:nvSpPr>
          <p:cNvPr id="3" name="内容占位符 2"/>
          <p:cNvSpPr>
            <a:spLocks noGrp="1"/>
          </p:cNvSpPr>
          <p:nvPr>
            <p:ph idx="1"/>
          </p:nvPr>
        </p:nvSpPr>
        <p:spPr>
          <a:xfrm>
            <a:off x="308610" y="744220"/>
            <a:ext cx="11632565" cy="5943600"/>
          </a:xfrm>
        </p:spPr>
        <p:txBody>
          <a:bodyPr/>
          <a:lstStyle/>
          <a:p>
            <a:pPr marL="0" indent="0">
              <a:buNone/>
            </a:pPr>
            <a:r>
              <a:rPr lang="en-US" altLang="zh-CN" sz="2400"/>
              <a:t>         生成模型是一种训练模型进行无监督学习的模型，给模型一组数据，希望从数据中学习到信息后的模型能够生成一组和训练集尽可能相近的数据。 图片生成模型就是更具体的指向说给模型一组图片作为训练集让模型进行学习，希望模型生成一组和训练集图片尽可能相近的图片。 </a:t>
            </a:r>
            <a:endParaRPr lang="en-US" altLang="zh-CN" sz="2400"/>
          </a:p>
        </p:txBody>
      </p:sp>
      <p:sp>
        <p:nvSpPr>
          <p:cNvPr id="7" name="文本框 6"/>
          <p:cNvSpPr txBox="1"/>
          <p:nvPr/>
        </p:nvSpPr>
        <p:spPr>
          <a:xfrm>
            <a:off x="0" y="5916295"/>
            <a:ext cx="8939530" cy="645160"/>
          </a:xfrm>
          <a:prstGeom prst="rect">
            <a:avLst/>
          </a:prstGeom>
          <a:noFill/>
        </p:spPr>
        <p:txBody>
          <a:bodyPr wrap="square" rtlCol="0">
            <a:spAutoFit/>
          </a:bodyPr>
          <a:lstStyle/>
          <a:p>
            <a:r>
              <a:rPr lang="zh-CN" altLang="en-US"/>
              <a:t>部分图片和文字来自网络：https://blog.csdn.net/like_red/article/details/79192374</a:t>
            </a:r>
            <a:endParaRPr lang="zh-CN" altLang="en-US"/>
          </a:p>
          <a:p>
            <a:r>
              <a:rPr lang="en-US" altLang="zh-CN"/>
              <a:t>			https://blog.csdn.net/qq_34739497/article/details/79902356</a:t>
            </a:r>
            <a:endParaRPr lang="en-US" altLang="zh-CN"/>
          </a:p>
        </p:txBody>
      </p:sp>
      <p:pic>
        <p:nvPicPr>
          <p:cNvPr id="102" name="图片 101"/>
          <p:cNvPicPr/>
          <p:nvPr/>
        </p:nvPicPr>
        <p:blipFill>
          <a:blip r:embed="rId1"/>
          <a:stretch>
            <a:fillRect/>
          </a:stretch>
        </p:blipFill>
        <p:spPr>
          <a:xfrm>
            <a:off x="8312150" y="2700020"/>
            <a:ext cx="2347595" cy="2483485"/>
          </a:xfrm>
          <a:prstGeom prst="rect">
            <a:avLst/>
          </a:prstGeom>
          <a:noFill/>
          <a:ln w="9525">
            <a:noFill/>
          </a:ln>
        </p:spPr>
      </p:pic>
      <p:pic>
        <p:nvPicPr>
          <p:cNvPr id="103" name="图片 102"/>
          <p:cNvPicPr/>
          <p:nvPr/>
        </p:nvPicPr>
        <p:blipFill>
          <a:blip r:embed="rId2"/>
          <a:stretch>
            <a:fillRect/>
          </a:stretch>
        </p:blipFill>
        <p:spPr>
          <a:xfrm>
            <a:off x="1100455" y="2700020"/>
            <a:ext cx="2348230" cy="2483485"/>
          </a:xfrm>
          <a:prstGeom prst="rect">
            <a:avLst/>
          </a:prstGeom>
          <a:noFill/>
          <a:ln w="9525">
            <a:noFill/>
          </a:ln>
        </p:spPr>
      </p:pic>
      <p:pic>
        <p:nvPicPr>
          <p:cNvPr id="104" name="图片 103"/>
          <p:cNvPicPr/>
          <p:nvPr/>
        </p:nvPicPr>
        <p:blipFill>
          <a:blip r:embed="rId3"/>
          <a:stretch>
            <a:fillRect/>
          </a:stretch>
        </p:blipFill>
        <p:spPr>
          <a:xfrm>
            <a:off x="4620895" y="2700020"/>
            <a:ext cx="2304415" cy="2482850"/>
          </a:xfrm>
          <a:prstGeom prst="rect">
            <a:avLst/>
          </a:prstGeom>
          <a:noFill/>
          <a:ln w="9525">
            <a:noFill/>
          </a:ln>
        </p:spPr>
      </p:pic>
      <p:sp>
        <p:nvSpPr>
          <p:cNvPr id="5" name="右箭头 4"/>
          <p:cNvSpPr/>
          <p:nvPr/>
        </p:nvSpPr>
        <p:spPr>
          <a:xfrm>
            <a:off x="3676015" y="3785235"/>
            <a:ext cx="832485" cy="374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7202805" y="3785235"/>
            <a:ext cx="832485" cy="374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81150" y="5455920"/>
            <a:ext cx="8912860" cy="460375"/>
          </a:xfrm>
          <a:prstGeom prst="rect">
            <a:avLst/>
          </a:prstGeom>
          <a:noFill/>
        </p:spPr>
        <p:txBody>
          <a:bodyPr wrap="square" rtlCol="0">
            <a:spAutoFit/>
          </a:bodyPr>
          <a:lstStyle/>
          <a:p>
            <a:r>
              <a:rPr lang="zh-CN" altLang="en-US" sz="2400"/>
              <a:t>利用</a:t>
            </a:r>
            <a:r>
              <a:rPr lang="en-US" altLang="zh-CN" sz="2400"/>
              <a:t>DCGAN</a:t>
            </a:r>
            <a:r>
              <a:rPr lang="zh-CN" altLang="en-US" sz="2400"/>
              <a:t>生成动漫人脸实例，分别为</a:t>
            </a:r>
            <a:r>
              <a:rPr lang="en-US" altLang="zh-CN" sz="2400"/>
              <a:t>0</a:t>
            </a:r>
            <a:r>
              <a:rPr lang="zh-CN" altLang="en-US" sz="2400"/>
              <a:t>，</a:t>
            </a:r>
            <a:r>
              <a:rPr lang="en-US" altLang="zh-CN" sz="2400"/>
              <a:t>100</a:t>
            </a:r>
            <a:r>
              <a:rPr lang="zh-CN" altLang="en-US" sz="2400"/>
              <a:t>，</a:t>
            </a:r>
            <a:r>
              <a:rPr lang="en-US" altLang="zh-CN" sz="2400"/>
              <a:t>200</a:t>
            </a:r>
            <a:r>
              <a:rPr lang="zh-CN" altLang="en-US" sz="2400"/>
              <a:t>次迭代结果。</a:t>
            </a:r>
            <a:endParaRPr lang="zh-CN" altLang="en-U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r>
              <a:rPr lang="zh-CN" altLang="en-US"/>
              <a:t>图像生成</a:t>
            </a:r>
            <a:endParaRPr lang="zh-CN" altLang="en-US"/>
          </a:p>
        </p:txBody>
      </p:sp>
      <p:sp>
        <p:nvSpPr>
          <p:cNvPr id="3" name="内容占位符 2"/>
          <p:cNvSpPr>
            <a:spLocks noGrp="1"/>
          </p:cNvSpPr>
          <p:nvPr>
            <p:ph idx="1"/>
          </p:nvPr>
        </p:nvSpPr>
        <p:spPr>
          <a:xfrm>
            <a:off x="308610" y="744220"/>
            <a:ext cx="11632565" cy="5943600"/>
          </a:xfrm>
        </p:spPr>
        <p:txBody>
          <a:bodyPr/>
          <a:lstStyle/>
          <a:p>
            <a:pPr marL="0" indent="0">
              <a:buNone/>
            </a:pPr>
            <a:r>
              <a:rPr lang="zh-CN" altLang="en-US" sz="2800" dirty="0"/>
              <a:t>图像生成经典算法：</a:t>
            </a:r>
            <a:endParaRPr lang="zh-CN" altLang="en-US" sz="2800" dirty="0"/>
          </a:p>
          <a:p>
            <a:pPr algn="l">
              <a:buClrTx/>
              <a:buSzTx/>
            </a:pPr>
            <a:r>
              <a:rPr lang="en-US" altLang="zh-CN" sz="3200" b="0"/>
              <a:t>Goodfellow I, Pouget-Abadie J, Mirza M, et al. Generative adversarial nets[J]. NeurIPS 2014.</a:t>
            </a:r>
            <a:endParaRPr lang="en-US" altLang="zh-CN" sz="3200" b="0"/>
          </a:p>
          <a:p>
            <a:pPr algn="l">
              <a:buClrTx/>
              <a:buSzTx/>
            </a:pPr>
            <a:r>
              <a:rPr lang="en-US" altLang="zh-CN" sz="3200" b="0"/>
              <a:t>Yang Song, Diederik P. Kingma, How to Train Your Energy-Based Models. arXiv:2101.03288v1Search., 2021. </a:t>
            </a:r>
            <a:endParaRPr lang="en-US" altLang="zh-CN" sz="3200" b="0"/>
          </a:p>
          <a:p>
            <a:pPr algn="l">
              <a:buClrTx/>
              <a:buSzTx/>
            </a:pPr>
            <a:r>
              <a:rPr lang="en-US" altLang="zh-CN" sz="3200" b="0"/>
              <a:t>Tim Salimans, Andrej Karpathy, Xi Chen, Diederik P. Kingma，PixelCNN++: Improving the PixelCNN with Discretized Logistic Mixture Likelihood and Other Modifications,arxiv 2021.</a:t>
            </a:r>
            <a:endParaRPr lang="en-US" altLang="zh-CN" sz="3200" b="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pPr>
              <a:spcAft>
                <a:spcPts val="0"/>
              </a:spcAft>
            </a:pPr>
            <a:r>
              <a:rPr lang="zh-CN" altLang="en-US" dirty="0"/>
              <a:t>图像编辑</a:t>
            </a:r>
            <a:endParaRPr lang="zh-CN" altLang="en-US" dirty="0"/>
          </a:p>
        </p:txBody>
      </p:sp>
      <p:sp>
        <p:nvSpPr>
          <p:cNvPr id="3" name="内容占位符 2"/>
          <p:cNvSpPr>
            <a:spLocks noGrp="1"/>
          </p:cNvSpPr>
          <p:nvPr>
            <p:ph idx="1"/>
          </p:nvPr>
        </p:nvSpPr>
        <p:spPr>
          <a:xfrm>
            <a:off x="308610" y="744220"/>
            <a:ext cx="11632565" cy="5943600"/>
          </a:xfrm>
        </p:spPr>
        <p:txBody>
          <a:bodyPr/>
          <a:lstStyle/>
          <a:p>
            <a:pPr marL="0" indent="0">
              <a:spcAft>
                <a:spcPts val="0"/>
              </a:spcAft>
              <a:buNone/>
            </a:pPr>
            <a:r>
              <a:rPr lang="zh-CN" altLang="en-US" sz="2800" dirty="0"/>
              <a:t>利用生成模型，对用户提供的图像做各种个性化的</a:t>
            </a:r>
            <a:r>
              <a:rPr lang="zh-CN" altLang="en-US" sz="2800" dirty="0"/>
              <a:t>操作。</a:t>
            </a:r>
            <a:endParaRPr lang="zh-CN" altLang="en-US" sz="2800" dirty="0"/>
          </a:p>
        </p:txBody>
      </p:sp>
      <p:pic>
        <p:nvPicPr>
          <p:cNvPr id="4" name="图片 3" descr="屏幕快照 2023-04-21 下午3.20.59"/>
          <p:cNvPicPr>
            <a:picLocks noChangeAspect="1"/>
          </p:cNvPicPr>
          <p:nvPr/>
        </p:nvPicPr>
        <p:blipFill>
          <a:blip r:embed="rId1"/>
          <a:stretch>
            <a:fillRect/>
          </a:stretch>
        </p:blipFill>
        <p:spPr>
          <a:xfrm>
            <a:off x="1189355" y="1340485"/>
            <a:ext cx="10253345" cy="51993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pPr>
              <a:spcAft>
                <a:spcPts val="0"/>
              </a:spcAft>
            </a:pPr>
            <a:r>
              <a:rPr lang="zh-CN" altLang="en-US" dirty="0"/>
              <a:t>图像编辑</a:t>
            </a:r>
            <a:endParaRPr lang="zh-CN" altLang="en-US" dirty="0"/>
          </a:p>
        </p:txBody>
      </p:sp>
      <p:sp>
        <p:nvSpPr>
          <p:cNvPr id="3" name="内容占位符 2"/>
          <p:cNvSpPr>
            <a:spLocks noGrp="1"/>
          </p:cNvSpPr>
          <p:nvPr>
            <p:ph idx="1"/>
          </p:nvPr>
        </p:nvSpPr>
        <p:spPr>
          <a:xfrm>
            <a:off x="308610" y="744220"/>
            <a:ext cx="11632565" cy="5943600"/>
          </a:xfrm>
        </p:spPr>
        <p:txBody>
          <a:bodyPr>
            <a:normAutofit lnSpcReduction="10000"/>
          </a:bodyPr>
          <a:lstStyle/>
          <a:p>
            <a:pPr marL="0" indent="0">
              <a:spcAft>
                <a:spcPts val="0"/>
              </a:spcAft>
              <a:buNone/>
            </a:pPr>
            <a:r>
              <a:rPr lang="zh-CN" altLang="en-US" sz="2800" dirty="0"/>
              <a:t>图像编辑经典算法：</a:t>
            </a:r>
            <a:endParaRPr lang="zh-CN" altLang="en-US" sz="2800" dirty="0"/>
          </a:p>
          <a:p>
            <a:pPr algn="l">
              <a:buClrTx/>
              <a:buSzTx/>
            </a:pPr>
            <a:r>
              <a:rPr lang="en-US" altLang="zh-CN" sz="3200" b="0"/>
              <a:t>Robin Rombach, Andreas Blattmann, Dominik Lorenz, Patrick Esser, Björn Ommer. High-Resolution Image Synthesis with Latent Diffusion Models, CVPR 2022.</a:t>
            </a:r>
            <a:endParaRPr lang="en-US" altLang="zh-CN" sz="3200" b="0"/>
          </a:p>
          <a:p>
            <a:pPr algn="l">
              <a:buClrTx/>
              <a:buSzTx/>
            </a:pPr>
            <a:r>
              <a:rPr lang="en-US" altLang="zh-CN" sz="3200" b="0"/>
              <a:t>Lvmin Zhang, Anyi Rao, Maneesh Agrawala. Adding Conditional Control to Text-to-Image Diffusion Models. ICCV2023. </a:t>
            </a:r>
            <a:endParaRPr lang="en-US" altLang="zh-CN" sz="3200" b="0"/>
          </a:p>
          <a:p>
            <a:pPr algn="l">
              <a:buClrTx/>
              <a:buSzTx/>
            </a:pPr>
            <a:r>
              <a:rPr lang="en-US" altLang="zh-CN" sz="3200" b="0"/>
              <a:t>Senmao Li, Joost van de Weijer, Taihang Hu, Fahad Shahbaz Khan, Qibin Hou, Yaxing Wang, Jian Yang.  Get What You Want, Not What You Don't: Image Content Suppression for Text-to-Image Diffusion Models. ICLR2024.</a:t>
            </a:r>
            <a:endParaRPr lang="en-US" altLang="zh-CN" sz="3200" b="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a:grpSpLocks noChangeAspect="1"/>
          </p:cNvGrpSpPr>
          <p:nvPr/>
        </p:nvGrpSpPr>
        <p:grpSpPr>
          <a:xfrm>
            <a:off x="7612083" y="3455764"/>
            <a:ext cx="4102924" cy="2658016"/>
            <a:chOff x="827314" y="2411995"/>
            <a:chExt cx="6365923" cy="4124065"/>
          </a:xfrm>
        </p:grpSpPr>
        <p:pic>
          <p:nvPicPr>
            <p:cNvPr id="6" name="内容占位符 4"/>
            <p:cNvPicPr>
              <a:picLocks noChangeAspect="1"/>
            </p:cNvPicPr>
            <p:nvPr/>
          </p:nvPicPr>
          <p:blipFill rotWithShape="1">
            <a:blip r:embed="rId1" cstate="screen"/>
            <a:srcRect/>
            <a:stretch>
              <a:fillRect/>
            </a:stretch>
          </p:blipFill>
          <p:spPr>
            <a:xfrm>
              <a:off x="827314" y="2411995"/>
              <a:ext cx="6365923" cy="4124065"/>
            </a:xfrm>
            <a:prstGeom prst="rect">
              <a:avLst/>
            </a:prstGeom>
          </p:spPr>
        </p:pic>
        <p:sp>
          <p:nvSpPr>
            <p:cNvPr id="7" name="矩形 6"/>
            <p:cNvSpPr/>
            <p:nvPr/>
          </p:nvSpPr>
          <p:spPr>
            <a:xfrm>
              <a:off x="946762" y="5806370"/>
              <a:ext cx="1130644" cy="7296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 name="内容占位符 2"/>
          <p:cNvSpPr>
            <a:spLocks noGrp="1"/>
          </p:cNvSpPr>
          <p:nvPr>
            <p:ph idx="1"/>
          </p:nvPr>
        </p:nvSpPr>
        <p:spPr>
          <a:xfrm>
            <a:off x="308610" y="744220"/>
            <a:ext cx="11632565" cy="5943600"/>
          </a:xfrm>
        </p:spPr>
        <p:txBody>
          <a:bodyPr/>
          <a:lstStyle/>
          <a:p>
            <a:pPr marL="0" indent="0">
              <a:buNone/>
            </a:pPr>
            <a:r>
              <a:rPr lang="en-US" altLang="zh-CN" sz="2400" dirty="0"/>
              <a:t>         </a:t>
            </a:r>
            <a:r>
              <a:rPr lang="zh-CN" altLang="en-US" sz="2400" dirty="0"/>
              <a:t>原始图像文件（</a:t>
            </a:r>
            <a:r>
              <a:rPr lang="en-US" altLang="zh-CN" sz="2400" dirty="0"/>
              <a:t>RAW</a:t>
            </a:r>
            <a:r>
              <a:rPr lang="zh-CN" altLang="en-US" sz="2400" dirty="0"/>
              <a:t>图像文件）包含从数字相机、扫描器或电影胶片扫描仪的图像传感器所处理数据。由于传感器排列不能重叠，因此通常是单通道数据。此外相较于</a:t>
            </a:r>
            <a:r>
              <a:rPr lang="en-US" altLang="zh-CN" sz="2400" dirty="0"/>
              <a:t>RGB</a:t>
            </a:r>
            <a:r>
              <a:rPr lang="zh-CN" altLang="en-US" sz="2400" dirty="0"/>
              <a:t>图像的</a:t>
            </a:r>
            <a:r>
              <a:rPr lang="en-US" altLang="zh-CN" sz="2400" dirty="0"/>
              <a:t>8Bit</a:t>
            </a:r>
            <a:r>
              <a:rPr lang="zh-CN" altLang="en-US" sz="2400" dirty="0"/>
              <a:t>存储格式，</a:t>
            </a:r>
            <a:r>
              <a:rPr lang="en-US" altLang="zh-CN" sz="2400" dirty="0"/>
              <a:t>RAW</a:t>
            </a:r>
            <a:r>
              <a:rPr lang="zh-CN" altLang="en-US" sz="2400" dirty="0"/>
              <a:t>数据可以存储更多位也意味着更丰富的细节，在低光场景下有着极大的优势。相机中内置的图像信号处理流水线（</a:t>
            </a:r>
            <a:r>
              <a:rPr lang="en-US" altLang="zh-CN" sz="2400" dirty="0"/>
              <a:t>Image</a:t>
            </a:r>
            <a:r>
              <a:rPr lang="zh-CN" altLang="en-US" sz="2400" dirty="0"/>
              <a:t> </a:t>
            </a:r>
            <a:r>
              <a:rPr lang="en-US" altLang="zh-CN" sz="2400" dirty="0"/>
              <a:t>Signal</a:t>
            </a:r>
            <a:r>
              <a:rPr lang="zh-CN" altLang="en-US" sz="2400" dirty="0"/>
              <a:t> </a:t>
            </a:r>
            <a:r>
              <a:rPr lang="en-US" altLang="zh-CN" sz="2400" dirty="0"/>
              <a:t>Processing</a:t>
            </a:r>
            <a:r>
              <a:rPr lang="zh-CN" altLang="en-US" sz="2400" dirty="0"/>
              <a:t> </a:t>
            </a:r>
            <a:r>
              <a:rPr lang="en-US" altLang="zh-CN" sz="2400" dirty="0"/>
              <a:t>Pipeline</a:t>
            </a:r>
            <a:r>
              <a:rPr lang="zh-CN" altLang="en-US" sz="2400" dirty="0"/>
              <a:t>，</a:t>
            </a:r>
            <a:r>
              <a:rPr lang="en-US" altLang="zh-CN" sz="2400" dirty="0"/>
              <a:t>ISP</a:t>
            </a:r>
            <a:r>
              <a:rPr lang="zh-CN" altLang="en-US" sz="2400" dirty="0"/>
              <a:t> </a:t>
            </a:r>
            <a:r>
              <a:rPr lang="en-US" altLang="zh-CN" sz="2400" dirty="0"/>
              <a:t>Pipeline</a:t>
            </a:r>
            <a:r>
              <a:rPr lang="zh-CN" altLang="en-US" sz="2400" dirty="0"/>
              <a:t>）可以将</a:t>
            </a:r>
            <a:r>
              <a:rPr lang="en-US" altLang="zh-CN" sz="2400" dirty="0"/>
              <a:t>RAW</a:t>
            </a:r>
            <a:r>
              <a:rPr lang="zh-CN" altLang="en-US" sz="2400" dirty="0"/>
              <a:t>图像转化为常见的</a:t>
            </a:r>
            <a:r>
              <a:rPr lang="en-US" altLang="zh-CN" sz="2400" dirty="0"/>
              <a:t>RGB</a:t>
            </a:r>
            <a:r>
              <a:rPr lang="zh-CN" altLang="en-US" sz="2400" dirty="0"/>
              <a:t>图像，细节可参考</a:t>
            </a:r>
            <a:r>
              <a:rPr lang="zh-CN" altLang="en-US" sz="2400" i="1" dirty="0"/>
              <a:t>附件：图像信号处理流水线仿真。</a:t>
            </a:r>
            <a:r>
              <a:rPr lang="zh-CN" altLang="en-US" sz="2400" dirty="0"/>
              <a:t>由于传感器记录的数据与接收到的光子数量呈正相关关系，因此</a:t>
            </a:r>
            <a:r>
              <a:rPr lang="en-US" altLang="zh-CN" sz="2400" dirty="0"/>
              <a:t>RAW</a:t>
            </a:r>
            <a:r>
              <a:rPr lang="zh-CN" altLang="en-US" sz="2400" dirty="0"/>
              <a:t>数据的</a:t>
            </a:r>
            <a:r>
              <a:rPr kumimoji="1" lang="zh-CN" altLang="en-US" sz="2400" dirty="0"/>
              <a:t>像素值与曝光时间成正比。</a:t>
            </a:r>
            <a:endParaRPr kumimoji="1" lang="en-US" altLang="zh-CN" sz="2400" dirty="0"/>
          </a:p>
          <a:p>
            <a:pPr marL="0" indent="0">
              <a:buNone/>
            </a:pPr>
            <a:endParaRPr lang="en-US" altLang="zh-CN" sz="2400" dirty="0"/>
          </a:p>
        </p:txBody>
      </p:sp>
      <p:sp>
        <p:nvSpPr>
          <p:cNvPr id="2" name="标题 1"/>
          <p:cNvSpPr>
            <a:spLocks noGrp="1"/>
          </p:cNvSpPr>
          <p:nvPr>
            <p:ph type="title"/>
          </p:nvPr>
        </p:nvSpPr>
        <p:spPr>
          <a:xfrm>
            <a:off x="245857" y="74931"/>
            <a:ext cx="11797552" cy="669129"/>
          </a:xfrm>
        </p:spPr>
        <p:txBody>
          <a:bodyPr/>
          <a:lstStyle/>
          <a:p>
            <a:r>
              <a:rPr lang="zh-CN" altLang="en-US" dirty="0"/>
              <a:t>低光增强算法</a:t>
            </a:r>
            <a:endParaRPr lang="zh-CN" altLang="en-US" dirty="0"/>
          </a:p>
        </p:txBody>
      </p:sp>
      <p:sp>
        <p:nvSpPr>
          <p:cNvPr id="9" name="文本框 8"/>
          <p:cNvSpPr txBox="1"/>
          <p:nvPr/>
        </p:nvSpPr>
        <p:spPr>
          <a:xfrm>
            <a:off x="8143729" y="6113780"/>
            <a:ext cx="3267241" cy="369332"/>
          </a:xfrm>
          <a:prstGeom prst="rect">
            <a:avLst/>
          </a:prstGeom>
          <a:noFill/>
        </p:spPr>
        <p:txBody>
          <a:bodyPr wrap="none" rtlCol="0">
            <a:spAutoFit/>
          </a:bodyPr>
          <a:lstStyle/>
          <a:p>
            <a:r>
              <a:rPr kumimoji="1" lang="zh-CN" altLang="en-US" dirty="0"/>
              <a:t>图</a:t>
            </a:r>
            <a:r>
              <a:rPr kumimoji="1" lang="en-US" altLang="zh-CN" dirty="0"/>
              <a:t>1:</a:t>
            </a:r>
            <a:r>
              <a:rPr kumimoji="1" lang="zh-CN" altLang="en-US" dirty="0"/>
              <a:t> 排列方式为</a:t>
            </a:r>
            <a:r>
              <a:rPr kumimoji="1" lang="en-US" altLang="zh-CN" dirty="0"/>
              <a:t>BGGR</a:t>
            </a:r>
            <a:r>
              <a:rPr kumimoji="1" lang="zh-CN" altLang="en-US" dirty="0"/>
              <a:t>的传感器</a:t>
            </a:r>
            <a:endParaRPr kumimoji="1"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r>
              <a:rPr lang="zh-CN" altLang="en-US" dirty="0"/>
              <a:t>低光增强算法</a:t>
            </a:r>
            <a:endParaRPr lang="zh-CN" altLang="en-US" dirty="0"/>
          </a:p>
        </p:txBody>
      </p:sp>
      <p:sp>
        <p:nvSpPr>
          <p:cNvPr id="3" name="内容占位符 2"/>
          <p:cNvSpPr>
            <a:spLocks noGrp="1"/>
          </p:cNvSpPr>
          <p:nvPr>
            <p:ph idx="1"/>
          </p:nvPr>
        </p:nvSpPr>
        <p:spPr>
          <a:xfrm>
            <a:off x="308610" y="744220"/>
            <a:ext cx="11632565" cy="5943600"/>
          </a:xfrm>
        </p:spPr>
        <p:txBody>
          <a:bodyPr/>
          <a:lstStyle/>
          <a:p>
            <a:pPr marL="0" indent="0">
              <a:buNone/>
            </a:pPr>
            <a:r>
              <a:rPr lang="en-US" altLang="zh-CN" sz="2400" dirty="0"/>
              <a:t>         </a:t>
            </a:r>
            <a:r>
              <a:rPr lang="zh-CN" altLang="en-US" sz="2400" dirty="0"/>
              <a:t>低光场景下的成像往往会遇到光照条件不足、信噪比低的情况。基于</a:t>
            </a:r>
            <a:r>
              <a:rPr lang="en-US" altLang="zh-CN" sz="2400" dirty="0"/>
              <a:t>RGB</a:t>
            </a:r>
            <a:r>
              <a:rPr lang="zh-CN" altLang="en-US" sz="2400" dirty="0"/>
              <a:t>的方法由于</a:t>
            </a:r>
            <a:r>
              <a:rPr lang="en-US" altLang="zh-CN" sz="2400" dirty="0"/>
              <a:t>ISP</a:t>
            </a:r>
            <a:r>
              <a:rPr lang="zh-CN" altLang="en-US" sz="2400" dirty="0"/>
              <a:t>的影响，其噪声模型被破坏，因此最近的研究主要聚焦于光照条件的调节，如图</a:t>
            </a:r>
            <a:r>
              <a:rPr lang="en-US" altLang="zh-CN" sz="2400" dirty="0"/>
              <a:t>2</a:t>
            </a:r>
            <a:r>
              <a:rPr lang="zh-CN" altLang="en-US" sz="2400" dirty="0"/>
              <a:t>所示。对于</a:t>
            </a:r>
            <a:r>
              <a:rPr lang="en-US" altLang="zh-CN" sz="2400" dirty="0"/>
              <a:t>RAW</a:t>
            </a:r>
            <a:r>
              <a:rPr lang="zh-CN" altLang="en-US" sz="2400" dirty="0"/>
              <a:t>数据来讲，由于其噪声分布更为原始，因此通常可以处理更加极端的低光环境，如图</a:t>
            </a:r>
            <a:r>
              <a:rPr lang="en-US" altLang="zh-CN" sz="2400" dirty="0"/>
              <a:t>3</a:t>
            </a:r>
            <a:r>
              <a:rPr lang="zh-CN" altLang="en-US" sz="2400" dirty="0"/>
              <a:t>所示。</a:t>
            </a:r>
            <a:endParaRPr lang="en-US" altLang="zh-CN" sz="2400" dirty="0"/>
          </a:p>
        </p:txBody>
      </p:sp>
      <p:grpSp>
        <p:nvGrpSpPr>
          <p:cNvPr id="14" name="组合 13"/>
          <p:cNvGrpSpPr>
            <a:grpSpLocks noChangeAspect="1"/>
          </p:cNvGrpSpPr>
          <p:nvPr/>
        </p:nvGrpSpPr>
        <p:grpSpPr>
          <a:xfrm>
            <a:off x="225853" y="3012934"/>
            <a:ext cx="4805391" cy="1950496"/>
            <a:chOff x="245857" y="2738963"/>
            <a:chExt cx="5904162" cy="2396485"/>
          </a:xfrm>
        </p:grpSpPr>
        <p:grpSp>
          <p:nvGrpSpPr>
            <p:cNvPr id="12" name="组合 11"/>
            <p:cNvGrpSpPr/>
            <p:nvPr/>
          </p:nvGrpSpPr>
          <p:grpSpPr>
            <a:xfrm>
              <a:off x="245857" y="2738963"/>
              <a:ext cx="5904162" cy="1960419"/>
              <a:chOff x="156210" y="3716020"/>
              <a:chExt cx="5904162" cy="1960419"/>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6210" y="3716020"/>
                <a:ext cx="2598575" cy="1960418"/>
              </a:xfrm>
              <a:prstGeom prst="rect">
                <a:avLst/>
              </a:prstGeom>
            </p:spPr>
          </p:pic>
          <p:sp>
            <p:nvSpPr>
              <p:cNvPr id="8" name="右箭头 7"/>
              <p:cNvSpPr/>
              <p:nvPr/>
            </p:nvSpPr>
            <p:spPr>
              <a:xfrm>
                <a:off x="2754785" y="4453913"/>
                <a:ext cx="707012" cy="484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2677683" y="4487660"/>
                <a:ext cx="731092" cy="415966"/>
              </a:xfrm>
              <a:prstGeom prst="rect">
                <a:avLst/>
              </a:prstGeom>
              <a:noFill/>
            </p:spPr>
            <p:txBody>
              <a:bodyPr wrap="none" rtlCol="0">
                <a:spAutoFit/>
              </a:bodyPr>
              <a:lstStyle/>
              <a:p>
                <a:r>
                  <a:rPr kumimoji="1" lang="zh-CN" altLang="en-US" sz="1600" dirty="0"/>
                  <a:t>增强</a:t>
                </a:r>
                <a:endParaRPr kumimoji="1" lang="zh-CN" altLang="en-US" sz="1600" dirty="0"/>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796" y="3716020"/>
                <a:ext cx="2598576" cy="1960419"/>
              </a:xfrm>
              <a:prstGeom prst="rect">
                <a:avLst/>
              </a:prstGeom>
            </p:spPr>
          </p:pic>
        </p:grpSp>
        <p:sp>
          <p:nvSpPr>
            <p:cNvPr id="13" name="文本框 12"/>
            <p:cNvSpPr txBox="1"/>
            <p:nvPr/>
          </p:nvSpPr>
          <p:spPr>
            <a:xfrm>
              <a:off x="1505556" y="4766116"/>
              <a:ext cx="3580917" cy="369332"/>
            </a:xfrm>
            <a:prstGeom prst="rect">
              <a:avLst/>
            </a:prstGeom>
            <a:noFill/>
          </p:spPr>
          <p:txBody>
            <a:bodyPr wrap="none" rtlCol="0">
              <a:spAutoFit/>
            </a:bodyPr>
            <a:lstStyle/>
            <a:p>
              <a:r>
                <a:rPr kumimoji="1" lang="zh-CN" altLang="en-US" dirty="0"/>
                <a:t>图</a:t>
              </a:r>
              <a:r>
                <a:rPr kumimoji="1" lang="en-US" altLang="zh-CN" dirty="0"/>
                <a:t>2: </a:t>
              </a:r>
              <a:r>
                <a:rPr kumimoji="1" lang="zh-CN" altLang="en-US" dirty="0"/>
                <a:t>基于</a:t>
              </a:r>
              <a:r>
                <a:rPr kumimoji="1" lang="en-US" altLang="zh-CN" dirty="0"/>
                <a:t>RGB</a:t>
              </a:r>
              <a:r>
                <a:rPr kumimoji="1" lang="zh-CN" altLang="en-US" dirty="0"/>
                <a:t>图像的低光增强算法</a:t>
              </a:r>
              <a:endParaRPr kumimoji="1" lang="zh-CN" altLang="en-US" dirty="0"/>
            </a:p>
          </p:txBody>
        </p:sp>
      </p:grpSp>
      <p:grpSp>
        <p:nvGrpSpPr>
          <p:cNvPr id="24" name="组合 23"/>
          <p:cNvGrpSpPr/>
          <p:nvPr/>
        </p:nvGrpSpPr>
        <p:grpSpPr>
          <a:xfrm>
            <a:off x="5294713" y="2622477"/>
            <a:ext cx="6608201" cy="2289518"/>
            <a:chOff x="5071956" y="4305302"/>
            <a:chExt cx="6608201" cy="2289518"/>
          </a:xfrm>
        </p:grpSpPr>
        <p:sp>
          <p:nvSpPr>
            <p:cNvPr id="18" name="文本框 17"/>
            <p:cNvSpPr txBox="1"/>
            <p:nvPr/>
          </p:nvSpPr>
          <p:spPr>
            <a:xfrm>
              <a:off x="6555398" y="6225488"/>
              <a:ext cx="3641318" cy="369332"/>
            </a:xfrm>
            <a:prstGeom prst="rect">
              <a:avLst/>
            </a:prstGeom>
            <a:noFill/>
          </p:spPr>
          <p:txBody>
            <a:bodyPr wrap="none" rtlCol="0">
              <a:spAutoFit/>
            </a:bodyPr>
            <a:lstStyle/>
            <a:p>
              <a:r>
                <a:rPr kumimoji="1" lang="zh-CN" altLang="en-US" dirty="0"/>
                <a:t>图</a:t>
              </a:r>
              <a:r>
                <a:rPr kumimoji="1" lang="en-US" altLang="zh-CN" dirty="0"/>
                <a:t>3: </a:t>
              </a:r>
              <a:r>
                <a:rPr kumimoji="1" lang="zh-CN" altLang="en-US" dirty="0"/>
                <a:t>基于</a:t>
              </a:r>
              <a:r>
                <a:rPr kumimoji="1" lang="en-US" altLang="zh-CN" dirty="0"/>
                <a:t>RAW</a:t>
              </a:r>
              <a:r>
                <a:rPr kumimoji="1" lang="zh-CN" altLang="en-US" dirty="0"/>
                <a:t>图像的低光增强算法</a:t>
              </a:r>
              <a:endParaRPr kumimoji="1" lang="zh-CN" altLang="en-US" dirty="0"/>
            </a:p>
          </p:txBody>
        </p:sp>
        <p:grpSp>
          <p:nvGrpSpPr>
            <p:cNvPr id="23" name="组合 22"/>
            <p:cNvGrpSpPr/>
            <p:nvPr/>
          </p:nvGrpSpPr>
          <p:grpSpPr>
            <a:xfrm>
              <a:off x="5071956" y="4305302"/>
              <a:ext cx="6608201" cy="1895245"/>
              <a:chOff x="5067403" y="4063428"/>
              <a:chExt cx="6608201" cy="1895245"/>
            </a:xfrm>
          </p:grpSpPr>
          <p:pic>
            <p:nvPicPr>
              <p:cNvPr id="15" name="图片 14"/>
              <p:cNvPicPr>
                <a:picLocks noChangeAspect="1"/>
              </p:cNvPicPr>
              <p:nvPr/>
            </p:nvPicPr>
            <p:blipFill>
              <a:blip r:embed="rId3" cstate="hqprint"/>
              <a:stretch>
                <a:fillRect/>
              </a:stretch>
            </p:blipFill>
            <p:spPr>
              <a:xfrm>
                <a:off x="5067403" y="4545229"/>
                <a:ext cx="2114977" cy="1413444"/>
              </a:xfrm>
              <a:prstGeom prst="rect">
                <a:avLst/>
              </a:prstGeom>
            </p:spPr>
          </p:pic>
          <p:pic>
            <p:nvPicPr>
              <p:cNvPr id="16" name="图片 15"/>
              <p:cNvPicPr>
                <a:picLocks noChangeAspect="1"/>
              </p:cNvPicPr>
              <p:nvPr/>
            </p:nvPicPr>
            <p:blipFill>
              <a:blip r:embed="rId4" cstate="hqprint"/>
              <a:stretch>
                <a:fillRect/>
              </a:stretch>
            </p:blipFill>
            <p:spPr>
              <a:xfrm>
                <a:off x="7314017" y="4545229"/>
                <a:ext cx="2114975" cy="1413443"/>
              </a:xfrm>
              <a:prstGeom prst="rect">
                <a:avLst/>
              </a:prstGeom>
            </p:spPr>
          </p:pic>
          <p:pic>
            <p:nvPicPr>
              <p:cNvPr id="17" name="图片 16"/>
              <p:cNvPicPr>
                <a:picLocks noChangeAspect="1"/>
              </p:cNvPicPr>
              <p:nvPr/>
            </p:nvPicPr>
            <p:blipFill>
              <a:blip r:embed="rId5" cstate="hqprint"/>
              <a:stretch>
                <a:fillRect/>
              </a:stretch>
            </p:blipFill>
            <p:spPr>
              <a:xfrm>
                <a:off x="9560629" y="4545228"/>
                <a:ext cx="2114975" cy="1413443"/>
              </a:xfrm>
              <a:prstGeom prst="rect">
                <a:avLst/>
              </a:prstGeom>
            </p:spPr>
          </p:pic>
          <p:sp>
            <p:nvSpPr>
              <p:cNvPr id="19" name="任意形状 18"/>
              <p:cNvSpPr/>
              <p:nvPr/>
            </p:nvSpPr>
            <p:spPr>
              <a:xfrm>
                <a:off x="6440172" y="4368178"/>
                <a:ext cx="1484416" cy="174866"/>
              </a:xfrm>
              <a:custGeom>
                <a:avLst/>
                <a:gdLst>
                  <a:gd name="connsiteX0" fmla="*/ 0 w 1484416"/>
                  <a:gd name="connsiteY0" fmla="*/ 403935 h 403935"/>
                  <a:gd name="connsiteX1" fmla="*/ 795647 w 1484416"/>
                  <a:gd name="connsiteY1" fmla="*/ 174 h 403935"/>
                  <a:gd name="connsiteX2" fmla="*/ 1484416 w 1484416"/>
                  <a:gd name="connsiteY2" fmla="*/ 356434 h 403935"/>
                </a:gdLst>
                <a:ahLst/>
                <a:cxnLst>
                  <a:cxn ang="0">
                    <a:pos x="connsiteX0" y="connsiteY0"/>
                  </a:cxn>
                  <a:cxn ang="0">
                    <a:pos x="connsiteX1" y="connsiteY1"/>
                  </a:cxn>
                  <a:cxn ang="0">
                    <a:pos x="connsiteX2" y="connsiteY2"/>
                  </a:cxn>
                </a:cxnLst>
                <a:rect l="l" t="t" r="r" b="b"/>
                <a:pathLst>
                  <a:path w="1484416" h="403935">
                    <a:moveTo>
                      <a:pt x="0" y="403935"/>
                    </a:moveTo>
                    <a:cubicBezTo>
                      <a:pt x="274122" y="206013"/>
                      <a:pt x="548244" y="8091"/>
                      <a:pt x="795647" y="174"/>
                    </a:cubicBezTo>
                    <a:cubicBezTo>
                      <a:pt x="1043050" y="-7743"/>
                      <a:pt x="1330037" y="255494"/>
                      <a:pt x="1484416" y="356434"/>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6760019" y="4063428"/>
                <a:ext cx="1107996" cy="369332"/>
              </a:xfrm>
              <a:prstGeom prst="rect">
                <a:avLst/>
              </a:prstGeom>
              <a:noFill/>
            </p:spPr>
            <p:txBody>
              <a:bodyPr wrap="none" rtlCol="0">
                <a:spAutoFit/>
              </a:bodyPr>
              <a:lstStyle/>
              <a:p>
                <a:r>
                  <a:rPr kumimoji="1" lang="zh-CN" altLang="en-US" dirty="0"/>
                  <a:t>线性提亮</a:t>
                </a:r>
                <a:endParaRPr kumimoji="1" lang="zh-CN" altLang="en-US" dirty="0"/>
              </a:p>
            </p:txBody>
          </p:sp>
          <p:sp>
            <p:nvSpPr>
              <p:cNvPr id="21" name="任意形状 20"/>
              <p:cNvSpPr/>
              <p:nvPr/>
            </p:nvSpPr>
            <p:spPr>
              <a:xfrm>
                <a:off x="8630211" y="4369269"/>
                <a:ext cx="1484416" cy="174866"/>
              </a:xfrm>
              <a:custGeom>
                <a:avLst/>
                <a:gdLst>
                  <a:gd name="connsiteX0" fmla="*/ 0 w 1484416"/>
                  <a:gd name="connsiteY0" fmla="*/ 403935 h 403935"/>
                  <a:gd name="connsiteX1" fmla="*/ 795647 w 1484416"/>
                  <a:gd name="connsiteY1" fmla="*/ 174 h 403935"/>
                  <a:gd name="connsiteX2" fmla="*/ 1484416 w 1484416"/>
                  <a:gd name="connsiteY2" fmla="*/ 356434 h 403935"/>
                </a:gdLst>
                <a:ahLst/>
                <a:cxnLst>
                  <a:cxn ang="0">
                    <a:pos x="connsiteX0" y="connsiteY0"/>
                  </a:cxn>
                  <a:cxn ang="0">
                    <a:pos x="connsiteX1" y="connsiteY1"/>
                  </a:cxn>
                  <a:cxn ang="0">
                    <a:pos x="connsiteX2" y="connsiteY2"/>
                  </a:cxn>
                </a:cxnLst>
                <a:rect l="l" t="t" r="r" b="b"/>
                <a:pathLst>
                  <a:path w="1484416" h="403935">
                    <a:moveTo>
                      <a:pt x="0" y="403935"/>
                    </a:moveTo>
                    <a:cubicBezTo>
                      <a:pt x="274122" y="206013"/>
                      <a:pt x="548244" y="8091"/>
                      <a:pt x="795647" y="174"/>
                    </a:cubicBezTo>
                    <a:cubicBezTo>
                      <a:pt x="1043050" y="-7743"/>
                      <a:pt x="1330037" y="255494"/>
                      <a:pt x="1484416" y="356434"/>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8950058" y="4064519"/>
                <a:ext cx="1107996" cy="369332"/>
              </a:xfrm>
              <a:prstGeom prst="rect">
                <a:avLst/>
              </a:prstGeom>
              <a:noFill/>
            </p:spPr>
            <p:txBody>
              <a:bodyPr wrap="none" rtlCol="0">
                <a:spAutoFit/>
              </a:bodyPr>
              <a:lstStyle/>
              <a:p>
                <a:r>
                  <a:rPr kumimoji="1" lang="zh-CN" altLang="en-US" dirty="0"/>
                  <a:t>神经网络</a:t>
                </a:r>
                <a:endParaRPr kumimoji="1" lang="zh-CN" altLang="en-US" dirty="0"/>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研讨内容</a:t>
            </a:r>
            <a:endParaRPr lang="zh-CN" altLang="en-US" dirty="0"/>
          </a:p>
        </p:txBody>
      </p:sp>
      <p:sp>
        <p:nvSpPr>
          <p:cNvPr id="3" name="内容占位符 2"/>
          <p:cNvSpPr>
            <a:spLocks noGrp="1"/>
          </p:cNvSpPr>
          <p:nvPr>
            <p:ph idx="1"/>
          </p:nvPr>
        </p:nvSpPr>
        <p:spPr/>
        <p:txBody>
          <a:bodyPr/>
          <a:lstStyle/>
          <a:p>
            <a:r>
              <a:rPr lang="zh-CN" altLang="en-US" dirty="0"/>
              <a:t>选题：图像分类、目标检测、</a:t>
            </a:r>
            <a:r>
              <a:rPr lang="zh-CN" altLang="en-US" dirty="0">
                <a:sym typeface="+mn-ea"/>
              </a:rPr>
              <a:t>图像超分、图像生成、</a:t>
            </a:r>
            <a:r>
              <a:rPr lang="zh-CN" altLang="en-US" dirty="0"/>
              <a:t>图像编辑、低光增强、高质量视频</a:t>
            </a:r>
            <a:r>
              <a:rPr lang="zh-CN" altLang="en-US" dirty="0"/>
              <a:t>修复、连续学习</a:t>
            </a:r>
            <a:endParaRPr lang="en-US" altLang="zh-CN" dirty="0"/>
          </a:p>
          <a:p>
            <a:r>
              <a:rPr lang="zh-CN" altLang="en-US" dirty="0"/>
              <a:t>组队：</a:t>
            </a:r>
            <a:r>
              <a:rPr lang="en-US" altLang="zh-CN" dirty="0"/>
              <a:t>3</a:t>
            </a:r>
            <a:r>
              <a:rPr lang="zh-CN" altLang="en-US" dirty="0"/>
              <a:t>人</a:t>
            </a:r>
            <a:endParaRPr lang="zh-CN" altLang="en-US" dirty="0"/>
          </a:p>
          <a:p>
            <a:r>
              <a:rPr lang="zh-CN" altLang="en-US" dirty="0"/>
              <a:t>组队信息提交时间：</a:t>
            </a:r>
            <a:r>
              <a:rPr lang="en-US" altLang="zh-CN" dirty="0">
                <a:sym typeface="+mn-ea"/>
              </a:rPr>
              <a:t>2024</a:t>
            </a:r>
            <a:r>
              <a:rPr lang="zh-CN" altLang="en-US" dirty="0">
                <a:sym typeface="+mn-ea"/>
              </a:rPr>
              <a:t>年</a:t>
            </a:r>
            <a:r>
              <a:rPr lang="en-US" altLang="zh-CN" dirty="0">
                <a:sym typeface="+mn-ea"/>
              </a:rPr>
              <a:t>5</a:t>
            </a:r>
            <a:r>
              <a:rPr lang="zh-CN" altLang="en-US" dirty="0">
                <a:sym typeface="+mn-ea"/>
              </a:rPr>
              <a:t>月</a:t>
            </a:r>
            <a:r>
              <a:rPr lang="en-US" altLang="zh-CN" dirty="0">
                <a:sym typeface="+mn-ea"/>
              </a:rPr>
              <a:t>6</a:t>
            </a:r>
            <a:r>
              <a:rPr lang="zh-CN" altLang="en-US" dirty="0">
                <a:sym typeface="+mn-ea"/>
              </a:rPr>
              <a:t>日，</a:t>
            </a:r>
            <a:r>
              <a:rPr lang="en-US" altLang="zh-CN" dirty="0">
                <a:sym typeface="+mn-ea"/>
              </a:rPr>
              <a:t>23</a:t>
            </a:r>
            <a:r>
              <a:rPr lang="zh-CN" altLang="en-US" dirty="0">
                <a:sym typeface="+mn-ea"/>
              </a:rPr>
              <a:t>：</a:t>
            </a:r>
            <a:r>
              <a:rPr lang="en-US" altLang="zh-CN" dirty="0">
                <a:sym typeface="+mn-ea"/>
              </a:rPr>
              <a:t>59</a:t>
            </a:r>
            <a:endParaRPr lang="en-US" altLang="zh-CN" dirty="0"/>
          </a:p>
          <a:p>
            <a:r>
              <a:rPr lang="zh-CN" altLang="en-US" dirty="0"/>
              <a:t>提交报告：问题描述、每篇文章核心内容、相互联系等。各自完成三篇经典文章部分，共同完成自选论文。</a:t>
            </a:r>
            <a:endParaRPr lang="en-US" altLang="zh-CN" dirty="0"/>
          </a:p>
          <a:p>
            <a:r>
              <a:rPr lang="zh-CN" altLang="en-US" dirty="0"/>
              <a:t>截止日期：</a:t>
            </a:r>
            <a:r>
              <a:rPr lang="en-US" altLang="zh-CN" dirty="0"/>
              <a:t>2024</a:t>
            </a:r>
            <a:r>
              <a:rPr lang="zh-CN" altLang="en-US" dirty="0"/>
              <a:t>年</a:t>
            </a:r>
            <a:r>
              <a:rPr lang="en-US" altLang="zh-CN" dirty="0"/>
              <a:t>5</a:t>
            </a:r>
            <a:r>
              <a:rPr lang="zh-CN" altLang="en-US" dirty="0"/>
              <a:t>月</a:t>
            </a:r>
            <a:r>
              <a:rPr lang="en-US" altLang="zh-CN" dirty="0"/>
              <a:t>31</a:t>
            </a:r>
            <a:r>
              <a:rPr lang="zh-CN" altLang="en-US" dirty="0"/>
              <a:t>日，</a:t>
            </a:r>
            <a:r>
              <a:rPr lang="en-US" altLang="zh-CN" dirty="0"/>
              <a:t>23</a:t>
            </a:r>
            <a:r>
              <a:rPr lang="zh-CN" altLang="en-US" dirty="0"/>
              <a:t>：</a:t>
            </a:r>
            <a:r>
              <a:rPr lang="en-US" altLang="zh-CN" dirty="0"/>
              <a:t>59</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r>
              <a:rPr lang="zh-CN" altLang="en-US" dirty="0">
                <a:sym typeface="+mn-ea"/>
              </a:rPr>
              <a:t>低光增强算法</a:t>
            </a:r>
            <a:endParaRPr lang="en-US" altLang="zh-CN" dirty="0"/>
          </a:p>
        </p:txBody>
      </p:sp>
      <p:sp>
        <p:nvSpPr>
          <p:cNvPr id="3" name="内容占位符 2"/>
          <p:cNvSpPr>
            <a:spLocks noGrp="1"/>
          </p:cNvSpPr>
          <p:nvPr>
            <p:ph idx="1"/>
          </p:nvPr>
        </p:nvSpPr>
        <p:spPr>
          <a:xfrm>
            <a:off x="308610" y="744220"/>
            <a:ext cx="11632565" cy="5943600"/>
          </a:xfrm>
        </p:spPr>
        <p:txBody>
          <a:bodyPr/>
          <a:lstStyle/>
          <a:p>
            <a:pPr marL="0" indent="0">
              <a:buNone/>
            </a:pPr>
            <a:r>
              <a:rPr lang="en-US" altLang="zh-CN" sz="2400" dirty="0"/>
              <a:t>         </a:t>
            </a:r>
            <a:endParaRPr lang="zh-CN" altLang="en-US" sz="2400" dirty="0"/>
          </a:p>
        </p:txBody>
      </p:sp>
      <p:sp>
        <p:nvSpPr>
          <p:cNvPr id="4" name="内容占位符 2"/>
          <p:cNvSpPr txBox="1"/>
          <p:nvPr/>
        </p:nvSpPr>
        <p:spPr>
          <a:xfrm>
            <a:off x="461010" y="896620"/>
            <a:ext cx="11632565" cy="5943600"/>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120000"/>
              </a:lnSpc>
              <a:spcBef>
                <a:spcPts val="1000"/>
              </a:spcBef>
              <a:buFont typeface="Arial" panose="020B0604020202020204" pitchFamily="34" charset="0"/>
              <a:buChar char="•"/>
              <a:defRPr sz="3200" b="1" i="0" kern="1200" baseline="0">
                <a:solidFill>
                  <a:schemeClr val="tx1"/>
                </a:solidFill>
                <a:latin typeface="Calibri" panose="020F0502020204030204" pitchFamily="34" charset="0"/>
                <a:ea typeface="黑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3000" b="0" i="0" kern="1200" baseline="0">
                <a:solidFill>
                  <a:schemeClr val="tx1"/>
                </a:solidFill>
                <a:latin typeface="+mn-lt"/>
                <a:ea typeface="华文楷体" panose="02010600040101010101" pitchFamily="2"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800" b="0" i="0" kern="1200" baseline="0">
                <a:solidFill>
                  <a:schemeClr val="tx1"/>
                </a:solidFill>
                <a:latin typeface="+mn-lt"/>
                <a:ea typeface="华文新魏" panose="020108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800" dirty="0"/>
              <a:t>基于深度学习的</a:t>
            </a:r>
            <a:r>
              <a:rPr lang="zh-CN" altLang="en-US" sz="2800" dirty="0">
                <a:sym typeface="+mn-ea"/>
              </a:rPr>
              <a:t>低光增强</a:t>
            </a:r>
            <a:r>
              <a:rPr lang="zh-CN" altLang="en-US" sz="2800" dirty="0"/>
              <a:t>算法：</a:t>
            </a:r>
            <a:endParaRPr lang="zh-CN" altLang="en-US" sz="2800" dirty="0"/>
          </a:p>
          <a:p>
            <a:pPr algn="l">
              <a:buClrTx/>
              <a:buSzTx/>
            </a:pPr>
            <a:r>
              <a:rPr lang="en-US" altLang="zh-CN" sz="3200" b="0"/>
              <a:t>Guo C, Li C, Guo J, et al. Zero-reference deep curve estimation for low-light image enhancement[C]//Proceedings of the IEEE/CVF conference on computer vision and pattern recognition. 2020: 1780-1789.</a:t>
            </a:r>
            <a:endParaRPr lang="en-US" altLang="zh-CN" sz="3200" b="0"/>
          </a:p>
          <a:p>
            <a:pPr algn="l">
              <a:buClrTx/>
              <a:buSzTx/>
            </a:pPr>
            <a:r>
              <a:rPr lang="en-US" altLang="zh-CN" sz="3200" b="0"/>
              <a:t>Jin X, Han L H, Li Z, et al. Dnf: Decouple and feedback network for seeing in the dark[C]//Proceedings of the IEEE/CVF Conference on Computer Vision and Pattern Recognition. 2023: 18135-18144.</a:t>
            </a:r>
            <a:endParaRPr lang="en-US" altLang="zh-CN" sz="3200" b="0"/>
          </a:p>
          <a:p>
            <a:pPr algn="l">
              <a:buClrTx/>
              <a:buSzTx/>
            </a:pPr>
            <a:r>
              <a:rPr lang="en-US" altLang="zh-CN" sz="3200" b="0"/>
              <a:t>Jin X, Xiao J W, Han L H, et al. Lighting every darkness in two pairs: A calibration-free pipeline for raw denoising[C]//Proceedings of the IEEE/CVF International Conference on Computer Vision. 2023: 13275-13284.</a:t>
            </a:r>
            <a:endParaRPr lang="en-US" altLang="zh-CN" sz="3200" b="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p>
            <a:pPr lvl="0" algn="l">
              <a:buClrTx/>
              <a:buSzTx/>
            </a:pPr>
            <a:r>
              <a:rPr lang="zh-CN" dirty="0">
                <a:sym typeface="+mn-ea"/>
              </a:rPr>
              <a:t>高质量的视频内容：</a:t>
            </a:r>
            <a:r>
              <a:rPr lang="zh-CN" dirty="0">
                <a:solidFill>
                  <a:srgbClr val="FF0000"/>
                </a:solidFill>
                <a:sym typeface="+mn-ea"/>
              </a:rPr>
              <a:t>高时域连续性</a:t>
            </a:r>
            <a:r>
              <a:rPr lang="zh-CN" dirty="0">
                <a:sym typeface="+mn-ea"/>
              </a:rPr>
              <a:t>、</a:t>
            </a:r>
            <a:r>
              <a:rPr lang="zh-CN" dirty="0">
                <a:solidFill>
                  <a:srgbClr val="FF0000"/>
                </a:solidFill>
                <a:sym typeface="+mn-ea"/>
              </a:rPr>
              <a:t>高清晰度</a:t>
            </a:r>
            <a:r>
              <a:rPr lang="zh-CN" dirty="0">
                <a:sym typeface="+mn-ea"/>
              </a:rPr>
              <a:t>、</a:t>
            </a:r>
            <a:r>
              <a:rPr lang="zh-CN" dirty="0">
                <a:solidFill>
                  <a:srgbClr val="FF0000"/>
                </a:solidFill>
                <a:sym typeface="+mn-ea"/>
              </a:rPr>
              <a:t>高帧率</a:t>
            </a:r>
            <a:endParaRPr lang="zh-CN" dirty="0">
              <a:sym typeface="+mn-ea"/>
            </a:endParaRPr>
          </a:p>
          <a:p>
            <a:pPr lvl="0" algn="l">
              <a:buClrTx/>
              <a:buSzTx/>
            </a:pPr>
            <a:r>
              <a:rPr lang="zh-CN" dirty="0">
                <a:sym typeface="+mn-ea"/>
              </a:rPr>
              <a:t>视频内容</a:t>
            </a:r>
            <a:r>
              <a:rPr lang="zh-CN" dirty="0">
                <a:sym typeface="+mn-ea"/>
              </a:rPr>
              <a:t>生成</a:t>
            </a:r>
            <a:r>
              <a:rPr lang="zh-CN" dirty="0">
                <a:solidFill>
                  <a:srgbClr val="FF0000"/>
                </a:solidFill>
                <a:sym typeface="+mn-ea"/>
              </a:rPr>
              <a:t>质量</a:t>
            </a:r>
            <a:r>
              <a:rPr lang="zh-CN" dirty="0">
                <a:sym typeface="+mn-ea"/>
              </a:rPr>
              <a:t>依赖于</a:t>
            </a:r>
            <a:r>
              <a:rPr lang="zh-CN" dirty="0">
                <a:solidFill>
                  <a:srgbClr val="0070C0"/>
                </a:solidFill>
                <a:sym typeface="+mn-ea"/>
              </a:rPr>
              <a:t>视频超分、</a:t>
            </a:r>
            <a:r>
              <a:rPr lang="zh-CN" altLang="en-US" dirty="0">
                <a:solidFill>
                  <a:srgbClr val="0070C0"/>
                </a:solidFill>
                <a:sym typeface="+mn-ea"/>
              </a:rPr>
              <a:t>补全和插帧</a:t>
            </a:r>
            <a:r>
              <a:rPr lang="zh-CN" altLang="en-US" dirty="0">
                <a:sym typeface="+mn-ea"/>
              </a:rPr>
              <a:t>算法</a:t>
            </a:r>
            <a:endParaRPr lang="zh-CN" altLang="en-US" dirty="0">
              <a:sym typeface="+mn-ea"/>
            </a:endParaRPr>
          </a:p>
          <a:p>
            <a:endParaRPr lang="zh-CN" altLang="en-US" dirty="0">
              <a:solidFill>
                <a:srgbClr val="22228B"/>
              </a:solidFill>
            </a:endParaRPr>
          </a:p>
        </p:txBody>
      </p:sp>
      <p:sp>
        <p:nvSpPr>
          <p:cNvPr id="2" name="标题 1"/>
          <p:cNvSpPr>
            <a:spLocks noGrp="1"/>
          </p:cNvSpPr>
          <p:nvPr>
            <p:ph type="title"/>
          </p:nvPr>
        </p:nvSpPr>
        <p:spPr/>
        <p:txBody>
          <a:bodyPr/>
          <a:lstStyle/>
          <a:p>
            <a:r>
              <a:rPr lang="zh-CN" altLang="en-US" dirty="0"/>
              <a:t>高质量视频</a:t>
            </a:r>
            <a:r>
              <a:rPr lang="zh-CN" altLang="en-US" dirty="0"/>
              <a:t>修复</a:t>
            </a:r>
            <a:endParaRPr lang="zh-CN" altLang="en-US" dirty="0"/>
          </a:p>
        </p:txBody>
      </p:sp>
      <p:pic>
        <p:nvPicPr>
          <p:cNvPr id="4" name="图片 3" descr="159160822-8ed5947c-e91d-4597-8e20-4b443a2244ed"/>
          <p:cNvPicPr>
            <a:picLocks noChangeAspect="1"/>
          </p:cNvPicPr>
          <p:nvPr/>
        </p:nvPicPr>
        <p:blipFill>
          <a:blip r:embed="rId1"/>
          <a:stretch>
            <a:fillRect/>
          </a:stretch>
        </p:blipFill>
        <p:spPr>
          <a:xfrm>
            <a:off x="490220" y="2481580"/>
            <a:ext cx="5295265" cy="2941955"/>
          </a:xfrm>
          <a:prstGeom prst="rect">
            <a:avLst/>
          </a:prstGeom>
        </p:spPr>
      </p:pic>
      <p:pic>
        <p:nvPicPr>
          <p:cNvPr id="5" name="图片 4" descr="demo_0014"/>
          <p:cNvPicPr>
            <a:picLocks noChangeAspect="1"/>
          </p:cNvPicPr>
          <p:nvPr/>
        </p:nvPicPr>
        <p:blipFill>
          <a:blip r:embed="rId2"/>
          <a:stretch>
            <a:fillRect/>
          </a:stretch>
        </p:blipFill>
        <p:spPr>
          <a:xfrm>
            <a:off x="6166485" y="2481580"/>
            <a:ext cx="5233035" cy="294259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5379"/>
    </mc:Choice>
    <mc:Fallback>
      <p:transition spd="slow" advTm="35379"/>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pPr>
              <a:spcAft>
                <a:spcPts val="0"/>
              </a:spcAft>
            </a:pPr>
            <a:r>
              <a:rPr lang="zh-CN" altLang="en-US" dirty="0">
                <a:sym typeface="+mn-ea"/>
              </a:rPr>
              <a:t>高质量视频</a:t>
            </a:r>
            <a:r>
              <a:rPr lang="zh-CN" altLang="en-US" dirty="0">
                <a:sym typeface="+mn-ea"/>
              </a:rPr>
              <a:t>修复</a:t>
            </a:r>
            <a:endParaRPr lang="zh-CN" altLang="en-US" dirty="0">
              <a:sym typeface="+mn-ea"/>
            </a:endParaRPr>
          </a:p>
        </p:txBody>
      </p:sp>
      <p:sp>
        <p:nvSpPr>
          <p:cNvPr id="3" name="内容占位符 2"/>
          <p:cNvSpPr>
            <a:spLocks noGrp="1"/>
          </p:cNvSpPr>
          <p:nvPr>
            <p:ph idx="1"/>
          </p:nvPr>
        </p:nvSpPr>
        <p:spPr>
          <a:xfrm>
            <a:off x="308610" y="744220"/>
            <a:ext cx="11632565" cy="5943600"/>
          </a:xfrm>
        </p:spPr>
        <p:txBody>
          <a:bodyPr/>
          <a:lstStyle/>
          <a:p>
            <a:pPr marL="0" indent="0">
              <a:buNone/>
            </a:pPr>
            <a:r>
              <a:rPr lang="en-US" altLang="zh-CN" sz="2400" dirty="0"/>
              <a:t>         </a:t>
            </a:r>
            <a:endParaRPr lang="zh-CN" altLang="en-US" sz="2400" dirty="0"/>
          </a:p>
        </p:txBody>
      </p:sp>
      <p:sp>
        <p:nvSpPr>
          <p:cNvPr id="4" name="内容占位符 2"/>
          <p:cNvSpPr txBox="1"/>
          <p:nvPr/>
        </p:nvSpPr>
        <p:spPr>
          <a:xfrm>
            <a:off x="461010" y="896620"/>
            <a:ext cx="11632565" cy="5943600"/>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120000"/>
              </a:lnSpc>
              <a:spcBef>
                <a:spcPts val="1000"/>
              </a:spcBef>
              <a:buFont typeface="Arial" panose="020B0604020202020204" pitchFamily="34" charset="0"/>
              <a:buChar char="•"/>
              <a:defRPr sz="3200" b="1" i="0" kern="1200" baseline="0">
                <a:solidFill>
                  <a:schemeClr val="tx1"/>
                </a:solidFill>
                <a:latin typeface="Calibri" panose="020F0502020204030204" pitchFamily="34" charset="0"/>
                <a:ea typeface="黑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3000" b="0" i="0" kern="1200" baseline="0">
                <a:solidFill>
                  <a:schemeClr val="tx1"/>
                </a:solidFill>
                <a:latin typeface="+mn-lt"/>
                <a:ea typeface="华文楷体" panose="02010600040101010101" pitchFamily="2"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800" b="0" i="0" kern="1200" baseline="0">
                <a:solidFill>
                  <a:schemeClr val="tx1"/>
                </a:solidFill>
                <a:latin typeface="+mn-lt"/>
                <a:ea typeface="华文新魏" panose="020108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Arial" panose="020B0604020202020204" pitchFamily="34" charset="0"/>
              <a:buNone/>
            </a:pPr>
            <a:r>
              <a:rPr lang="zh-CN" altLang="en-US" sz="2800" dirty="0"/>
              <a:t>基于深度学习的</a:t>
            </a:r>
            <a:r>
              <a:rPr lang="zh-CN" altLang="en-US" sz="2800" dirty="0">
                <a:sym typeface="+mn-ea"/>
              </a:rPr>
              <a:t>高质量视频修复</a:t>
            </a:r>
            <a:r>
              <a:rPr lang="zh-CN" altLang="en-US" sz="2800" dirty="0"/>
              <a:t>算法：</a:t>
            </a:r>
            <a:endParaRPr lang="zh-CN" altLang="en-US" sz="2800" dirty="0"/>
          </a:p>
          <a:p>
            <a:pPr algn="l">
              <a:buClrTx/>
              <a:buSzTx/>
            </a:pPr>
            <a:r>
              <a:rPr lang="en-US" altLang="zh-CN" sz="3200" b="0"/>
              <a:t>Li Z, Lu C Z, Qin J, et al. Towards an end-to-end framework for flow-guided video inpainting[C]//Proceedings of the IEEE/CVF conference on computer vision and pattern recognition. 2022: 17562-17571.</a:t>
            </a:r>
            <a:endParaRPr lang="en-US" altLang="zh-CN" sz="3200" b="0"/>
          </a:p>
          <a:p>
            <a:pPr algn="l">
              <a:buClrTx/>
              <a:buSzTx/>
            </a:pPr>
            <a:r>
              <a:rPr lang="en-US" altLang="zh-CN" sz="3200" b="0"/>
              <a:t>Li Z, Zhu Z L, Han L H, et al. Amt: All-pairs multi-field transforms for efficient frame interpolation[C]//Proceedings of the IEEE/CVF Conference on Computer Vision and Pattern Recognition. 2023: 9801-9810.</a:t>
            </a:r>
            <a:endParaRPr lang="en-US" altLang="zh-CN" sz="3200" b="0"/>
          </a:p>
          <a:p>
            <a:pPr algn="l">
              <a:buClrTx/>
              <a:buSzTx/>
            </a:pPr>
            <a:r>
              <a:rPr lang="en-US" altLang="zh-CN" sz="3200" b="0"/>
              <a:t>Zhou S, Yang P, Wang J, et al. Upscale-A-Video: Temporal-Consistent Diffusion Model for Real-World Video Super-Resolution[J]. arXiv preprint arXiv:2312.06640, 2023.</a:t>
            </a:r>
            <a:endParaRPr lang="en-US" altLang="zh-CN" sz="3200" b="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pPr>
              <a:spcAft>
                <a:spcPts val="0"/>
              </a:spcAft>
            </a:pPr>
            <a:r>
              <a:rPr lang="zh-CN" altLang="en-US" dirty="0">
                <a:sym typeface="+mn-ea"/>
              </a:rPr>
              <a:t>连续学习</a:t>
            </a:r>
            <a:r>
              <a:rPr lang="en-US" altLang="zh-CN" dirty="0">
                <a:sym typeface="+mn-ea"/>
              </a:rPr>
              <a:t> </a:t>
            </a:r>
            <a:endParaRPr lang="zh-CN" altLang="en-US" dirty="0">
              <a:sym typeface="+mn-ea"/>
            </a:endParaRPr>
          </a:p>
        </p:txBody>
      </p:sp>
      <p:sp>
        <p:nvSpPr>
          <p:cNvPr id="3" name="内容占位符 2"/>
          <p:cNvSpPr>
            <a:spLocks noGrp="1"/>
          </p:cNvSpPr>
          <p:nvPr>
            <p:ph idx="1"/>
          </p:nvPr>
        </p:nvSpPr>
        <p:spPr>
          <a:xfrm>
            <a:off x="308610" y="744220"/>
            <a:ext cx="11632565" cy="5943600"/>
          </a:xfrm>
        </p:spPr>
        <p:txBody>
          <a:bodyPr/>
          <a:lstStyle/>
          <a:p>
            <a:pPr marL="0" indent="0">
              <a:buNone/>
            </a:pPr>
            <a:r>
              <a:rPr lang="en-US" altLang="zh-CN" sz="2400" dirty="0"/>
              <a:t>         </a:t>
            </a:r>
            <a:endParaRPr lang="zh-CN" altLang="en-US" sz="2400" dirty="0"/>
          </a:p>
        </p:txBody>
      </p:sp>
      <p:sp>
        <p:nvSpPr>
          <p:cNvPr id="6" name="内容占位符 2"/>
          <p:cNvSpPr>
            <a:spLocks noGrp="1"/>
          </p:cNvSpPr>
          <p:nvPr/>
        </p:nvSpPr>
        <p:spPr>
          <a:xfrm>
            <a:off x="394447" y="789710"/>
            <a:ext cx="11355295" cy="538725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b="1" i="0" kern="1200" baseline="0">
                <a:solidFill>
                  <a:schemeClr val="tx1"/>
                </a:solidFill>
                <a:latin typeface="+mn-lt"/>
                <a:ea typeface="黑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3000" b="0" i="0" kern="1200" baseline="0">
                <a:solidFill>
                  <a:schemeClr val="tx1"/>
                </a:solidFill>
                <a:latin typeface="+mn-lt"/>
                <a:ea typeface="华文楷体" panose="02010600040101010101" pitchFamily="2"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800" b="0" i="0" kern="1200" baseline="0">
                <a:solidFill>
                  <a:schemeClr val="tx1"/>
                </a:solidFill>
                <a:latin typeface="+mn-lt"/>
                <a:ea typeface="华文新魏" panose="020108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什么是连续学习？</a:t>
            </a:r>
            <a:endParaRPr lang="zh-CN" altLang="en-US" dirty="0"/>
          </a:p>
          <a:p>
            <a:pPr lvl="1"/>
            <a:r>
              <a:rPr lang="zh-CN" altLang="en-US" sz="3000" dirty="0"/>
              <a:t>机器学习模型像人类大脑一样连续更新</a:t>
            </a:r>
            <a:endParaRPr lang="zh-CN" altLang="en-US" dirty="0"/>
          </a:p>
          <a:p>
            <a:r>
              <a:rPr lang="zh-CN" altLang="en-US" dirty="0"/>
              <a:t>挑战：</a:t>
            </a:r>
            <a:r>
              <a:rPr lang="zh-CN" altLang="en-US" b="0" dirty="0"/>
              <a:t>灾难性遗忘</a:t>
            </a:r>
            <a:r>
              <a:rPr lang="en-US" altLang="zh-CN" b="0" dirty="0"/>
              <a:t> (Catastrophic forgetting)</a:t>
            </a:r>
            <a:endParaRPr lang="zh-CN" altLang="en-US" b="0" dirty="0"/>
          </a:p>
          <a:p>
            <a:r>
              <a:rPr lang="en-US" altLang="zh-CN" dirty="0"/>
              <a:t>Continual learning / Lifelong learning / Incremental learning </a:t>
            </a:r>
            <a:endParaRPr lang="en-US" altLang="zh-CN" dirty="0"/>
          </a:p>
        </p:txBody>
      </p:sp>
      <p:pic>
        <p:nvPicPr>
          <p:cNvPr id="7" name="Picture 553"/>
          <p:cNvPicPr/>
          <p:nvPr>
            <p:custDataLst>
              <p:tags r:id="rId1"/>
            </p:custDataLst>
          </p:nvPr>
        </p:nvPicPr>
        <p:blipFill>
          <a:blip r:embed="rId2"/>
          <a:srcRect l="15" t="40145" r="-15" b="-419"/>
          <a:stretch>
            <a:fillRect/>
          </a:stretch>
        </p:blipFill>
        <p:spPr>
          <a:xfrm>
            <a:off x="1937385" y="3860165"/>
            <a:ext cx="5495925" cy="2142490"/>
          </a:xfrm>
          <a:prstGeom prst="rect">
            <a:avLst/>
          </a:prstGeom>
          <a:ln>
            <a:noFill/>
          </a:ln>
        </p:spPr>
      </p:pic>
      <p:pic>
        <p:nvPicPr>
          <p:cNvPr id="8" name="图片 7"/>
          <p:cNvPicPr>
            <a:picLocks noChangeAspect="1"/>
          </p:cNvPicPr>
          <p:nvPr/>
        </p:nvPicPr>
        <p:blipFill>
          <a:blip r:embed="rId3"/>
          <a:stretch>
            <a:fillRect/>
          </a:stretch>
        </p:blipFill>
        <p:spPr>
          <a:xfrm>
            <a:off x="7673340" y="4188460"/>
            <a:ext cx="1440815" cy="11722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pPr>
              <a:spcAft>
                <a:spcPts val="0"/>
              </a:spcAft>
            </a:pPr>
            <a:r>
              <a:rPr lang="zh-CN" altLang="en-US" dirty="0">
                <a:sym typeface="+mn-ea"/>
              </a:rPr>
              <a:t>连续学习</a:t>
            </a:r>
            <a:r>
              <a:rPr lang="en-US" altLang="zh-CN" dirty="0">
                <a:sym typeface="+mn-ea"/>
              </a:rPr>
              <a:t> </a:t>
            </a:r>
            <a:r>
              <a:rPr lang="zh-CN" altLang="en-US" dirty="0">
                <a:sym typeface="+mn-ea"/>
              </a:rPr>
              <a:t>（</a:t>
            </a:r>
            <a:r>
              <a:rPr lang="en-US" altLang="zh-CN" dirty="0">
                <a:sym typeface="+mn-ea"/>
              </a:rPr>
              <a:t>continual learning</a:t>
            </a:r>
            <a:r>
              <a:rPr lang="zh-CN" altLang="en-US" dirty="0">
                <a:sym typeface="+mn-ea"/>
              </a:rPr>
              <a:t>）</a:t>
            </a:r>
            <a:endParaRPr lang="zh-CN" altLang="en-US" dirty="0">
              <a:sym typeface="+mn-ea"/>
            </a:endParaRPr>
          </a:p>
        </p:txBody>
      </p:sp>
      <p:sp>
        <p:nvSpPr>
          <p:cNvPr id="3" name="内容占位符 2"/>
          <p:cNvSpPr>
            <a:spLocks noGrp="1"/>
          </p:cNvSpPr>
          <p:nvPr>
            <p:ph idx="1"/>
          </p:nvPr>
        </p:nvSpPr>
        <p:spPr>
          <a:xfrm>
            <a:off x="308610" y="744220"/>
            <a:ext cx="11632565" cy="5943600"/>
          </a:xfrm>
        </p:spPr>
        <p:txBody>
          <a:bodyPr/>
          <a:lstStyle/>
          <a:p>
            <a:pPr marL="0" indent="0">
              <a:buNone/>
            </a:pPr>
            <a:r>
              <a:rPr lang="en-US" altLang="zh-CN" sz="2400" dirty="0"/>
              <a:t>         </a:t>
            </a:r>
            <a:endParaRPr lang="zh-CN" altLang="en-US" sz="2400" dirty="0"/>
          </a:p>
        </p:txBody>
      </p:sp>
      <p:sp>
        <p:nvSpPr>
          <p:cNvPr id="15" name="内容占位符 2" descr="7b0a202020202262756c6c6574223a20227b5c2263617465676f727949645c223a31303030362c5c2274656d706c61746549645c223a32303233313438367d220a7d0a"/>
          <p:cNvSpPr txBox="1"/>
          <p:nvPr/>
        </p:nvSpPr>
        <p:spPr>
          <a:xfrm>
            <a:off x="4570095" y="827405"/>
            <a:ext cx="3546475" cy="782320"/>
          </a:xfrm>
          <a:prstGeom prst="rect">
            <a:avLst/>
          </a:prstGeom>
        </p:spPr>
        <p:txBody>
          <a:bodyPr vert="horz" lIns="91440" tIns="45720" rIns="91440" bIns="45720" rtlCol="0">
            <a:normAutofit lnSpcReduction="10000"/>
            <a:scene3d>
              <a:camera prst="orthographicFront"/>
              <a:lightRig rig="threePt" dir="t"/>
            </a:scene3d>
          </a:bodyPr>
          <a:lstStyle>
            <a:lvl1pPr marL="228600" indent="-228600" algn="l" defTabSz="914400" rtl="0" eaLnBrk="1" latinLnBrk="0" hangingPunct="1">
              <a:lnSpc>
                <a:spcPct val="120000"/>
              </a:lnSpc>
              <a:spcBef>
                <a:spcPts val="1000"/>
              </a:spcBef>
              <a:buFont typeface="Arial" panose="020B0604020202020204" pitchFamily="34" charset="0"/>
              <a:buChar char="•"/>
              <a:defRPr sz="3200" b="1" i="0" kern="1200" baseline="0">
                <a:solidFill>
                  <a:schemeClr val="tx1"/>
                </a:solidFill>
                <a:latin typeface="+mn-lt"/>
                <a:ea typeface="黑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3000" b="0" i="0" kern="1200" baseline="0">
                <a:solidFill>
                  <a:schemeClr val="tx1"/>
                </a:solidFill>
                <a:latin typeface="+mn-lt"/>
                <a:ea typeface="华文楷体" panose="02010600040101010101" pitchFamily="2"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800" b="0" i="0" kern="1200" baseline="0">
                <a:solidFill>
                  <a:schemeClr val="tx1"/>
                </a:solidFill>
                <a:latin typeface="+mn-lt"/>
                <a:ea typeface="华文新魏" panose="020108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solidFill>
                  <a:schemeClr val="accent1"/>
                </a:solidFill>
                <a:effectLst>
                  <a:outerShdw blurRad="38100" dist="25400" dir="5400000" algn="ctr" rotWithShape="0">
                    <a:srgbClr val="6E747A">
                      <a:alpha val="43000"/>
                    </a:srgbClr>
                  </a:outerShdw>
                </a:effectLst>
              </a:rPr>
              <a:t>国家重大项目牵引</a:t>
            </a:r>
            <a:endParaRPr lang="en-US" altLang="zh-CN" dirty="0">
              <a:solidFill>
                <a:schemeClr val="accent1"/>
              </a:solidFill>
              <a:effectLst>
                <a:outerShdw blurRad="38100" dist="25400" dir="5400000" algn="ctr" rotWithShape="0">
                  <a:srgbClr val="6E747A">
                    <a:alpha val="43000"/>
                  </a:srgbClr>
                </a:outerShdw>
              </a:effectLst>
            </a:endParaRPr>
          </a:p>
          <a:p>
            <a:pPr marL="457200" lvl="1" indent="0">
              <a:lnSpc>
                <a:spcPct val="150000"/>
              </a:lnSpc>
              <a:buNone/>
            </a:pPr>
            <a:endParaRPr lang="en-US" altLang="zh-CN" dirty="0">
              <a:solidFill>
                <a:schemeClr val="accent1"/>
              </a:solidFill>
              <a:effectLst>
                <a:outerShdw blurRad="38100" dist="25400" dir="5400000" algn="ctr" rotWithShape="0">
                  <a:srgbClr val="6E747A">
                    <a:alpha val="43000"/>
                  </a:srgbClr>
                </a:outerShdw>
              </a:effectLst>
            </a:endParaRPr>
          </a:p>
        </p:txBody>
      </p:sp>
      <p:pic>
        <p:nvPicPr>
          <p:cNvPr id="5" name="图片 4"/>
          <p:cNvPicPr>
            <a:picLocks noChangeAspect="1"/>
          </p:cNvPicPr>
          <p:nvPr/>
        </p:nvPicPr>
        <p:blipFill>
          <a:blip r:embed="rId1"/>
          <a:stretch>
            <a:fillRect/>
          </a:stretch>
        </p:blipFill>
        <p:spPr>
          <a:xfrm>
            <a:off x="7103901" y="2482555"/>
            <a:ext cx="4207398" cy="1638382"/>
          </a:xfrm>
          <a:prstGeom prst="rect">
            <a:avLst/>
          </a:prstGeom>
        </p:spPr>
      </p:pic>
      <p:pic>
        <p:nvPicPr>
          <p:cNvPr id="7" name="图片 6"/>
          <p:cNvPicPr>
            <a:picLocks noChangeAspect="1"/>
          </p:cNvPicPr>
          <p:nvPr/>
        </p:nvPicPr>
        <p:blipFill>
          <a:blip r:embed="rId2"/>
          <a:stretch>
            <a:fillRect/>
          </a:stretch>
        </p:blipFill>
        <p:spPr>
          <a:xfrm>
            <a:off x="1172210" y="2510155"/>
            <a:ext cx="4714240" cy="3031490"/>
          </a:xfrm>
          <a:prstGeom prst="rect">
            <a:avLst/>
          </a:prstGeom>
        </p:spPr>
      </p:pic>
      <p:pic>
        <p:nvPicPr>
          <p:cNvPr id="6" name="图片 5"/>
          <p:cNvPicPr>
            <a:picLocks noChangeAspect="1"/>
          </p:cNvPicPr>
          <p:nvPr/>
        </p:nvPicPr>
        <p:blipFill>
          <a:blip r:embed="rId3"/>
          <a:stretch>
            <a:fillRect/>
          </a:stretch>
        </p:blipFill>
        <p:spPr>
          <a:xfrm>
            <a:off x="6936923" y="4286726"/>
            <a:ext cx="4615733" cy="1636939"/>
          </a:xfrm>
          <a:prstGeom prst="rect">
            <a:avLst/>
          </a:prstGeom>
        </p:spPr>
      </p:pic>
      <p:sp>
        <p:nvSpPr>
          <p:cNvPr id="8" name="文本框 7" descr="7b0a202020202262756c6c6574223a20227b5c2263617465676f727949645c223a31303030362c5c2274656d706c61746549645c223a32303233313438367d222c0a20202020227461726765744964223a202270726f636573734f6e6c696e6542756c6c6574220a7d0a"/>
          <p:cNvSpPr txBox="1"/>
          <p:nvPr/>
        </p:nvSpPr>
        <p:spPr>
          <a:xfrm>
            <a:off x="586740" y="1737360"/>
            <a:ext cx="5645785" cy="645160"/>
          </a:xfrm>
          <a:prstGeom prst="rect">
            <a:avLst/>
          </a:prstGeom>
          <a:noFill/>
        </p:spPr>
        <p:txBody>
          <a:bodyPr wrap="square" rtlCol="0" anchor="t">
            <a:spAutoFit/>
          </a:bodyPr>
          <a:lstStyle/>
          <a:p>
            <a:pPr lvl="1">
              <a:lnSpc>
                <a:spcPct val="150000"/>
              </a:lnSpc>
              <a:buBlip>
                <a:blip r:embed="rId4"/>
              </a:buBlip>
            </a:pPr>
            <a:r>
              <a:rPr lang="en-US" altLang="zh-CN" sz="2400" dirty="0">
                <a:sym typeface="+mn-ea"/>
              </a:rPr>
              <a:t>  </a:t>
            </a:r>
            <a:r>
              <a:rPr lang="en-US" altLang="zh-CN" sz="2000" dirty="0">
                <a:sym typeface="+mn-ea"/>
              </a:rPr>
              <a:t>1.2 </a:t>
            </a:r>
            <a:r>
              <a:rPr lang="zh-CN" altLang="en-US" sz="2000" dirty="0">
                <a:sym typeface="+mn-ea"/>
              </a:rPr>
              <a:t>面向开放环境的自适应感知 （</a:t>
            </a:r>
            <a:r>
              <a:rPr lang="en-US" altLang="zh-CN" sz="2000" dirty="0">
                <a:sym typeface="+mn-ea"/>
              </a:rPr>
              <a:t>2018</a:t>
            </a:r>
            <a:r>
              <a:rPr lang="zh-CN" altLang="en-US" sz="2000" dirty="0">
                <a:sym typeface="+mn-ea"/>
              </a:rPr>
              <a:t>年）</a:t>
            </a:r>
            <a:endParaRPr lang="zh-CN" altLang="en-US" sz="2000"/>
          </a:p>
        </p:txBody>
      </p:sp>
      <p:sp>
        <p:nvSpPr>
          <p:cNvPr id="9" name="文本框 8" descr="7b0a202020202262756c6c6574223a20227b5c2263617465676f727949645c223a31303030362c5c2274656d706c61746549645c223a32303233313438367d222c0a20202020227461726765744964223a202270726f636573734f6e6c696e6542756c6c6574220a7d0a"/>
          <p:cNvSpPr txBox="1"/>
          <p:nvPr/>
        </p:nvSpPr>
        <p:spPr>
          <a:xfrm>
            <a:off x="6623685" y="1783080"/>
            <a:ext cx="4928870" cy="553085"/>
          </a:xfrm>
          <a:prstGeom prst="rect">
            <a:avLst/>
          </a:prstGeom>
          <a:noFill/>
        </p:spPr>
        <p:txBody>
          <a:bodyPr wrap="none" rtlCol="0" anchor="t">
            <a:spAutoFit/>
          </a:bodyPr>
          <a:lstStyle/>
          <a:p>
            <a:pPr lvl="1">
              <a:lnSpc>
                <a:spcPct val="150000"/>
              </a:lnSpc>
              <a:buBlip>
                <a:blip r:embed="rId4"/>
              </a:buBlip>
            </a:pPr>
            <a:r>
              <a:rPr lang="en-US" altLang="zh-CN" sz="2000" dirty="0">
                <a:sym typeface="+mn-ea"/>
              </a:rPr>
              <a:t>   1.2 </a:t>
            </a:r>
            <a:r>
              <a:rPr lang="zh-CN" altLang="en-US" sz="2000" dirty="0">
                <a:sym typeface="+mn-ea"/>
              </a:rPr>
              <a:t>连续学习理论和方法（</a:t>
            </a:r>
            <a:r>
              <a:rPr lang="en-US" altLang="zh-CN" sz="2000" dirty="0">
                <a:sym typeface="+mn-ea"/>
              </a:rPr>
              <a:t>2021</a:t>
            </a:r>
            <a:r>
              <a:rPr lang="zh-CN" altLang="en-US" sz="2000" dirty="0">
                <a:sym typeface="+mn-ea"/>
              </a:rPr>
              <a:t>年）</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strVal val="#ppt_w*0.70"/>
                                          </p:val>
                                        </p:tav>
                                        <p:tav tm="100000">
                                          <p:val>
                                            <p:strVal val="#ppt_w"/>
                                          </p:val>
                                        </p:tav>
                                      </p:tavLst>
                                    </p:anim>
                                    <p:anim calcmode="lin" valueType="num">
                                      <p:cBhvr>
                                        <p:cTn id="13" dur="1000" fill="hold"/>
                                        <p:tgtEl>
                                          <p:spTgt spid="7"/>
                                        </p:tgtEl>
                                        <p:attrNameLst>
                                          <p:attrName>ppt_h</p:attrName>
                                        </p:attrNameLst>
                                      </p:cBhvr>
                                      <p:tavLst>
                                        <p:tav tm="0">
                                          <p:val>
                                            <p:strVal val="#ppt_h"/>
                                          </p:val>
                                        </p:tav>
                                        <p:tav tm="100000">
                                          <p:val>
                                            <p:strVal val="#ppt_h"/>
                                          </p:val>
                                        </p:tav>
                                      </p:tavLst>
                                    </p:anim>
                                    <p:animEffect transition="in" filter="fade">
                                      <p:cBhvr>
                                        <p:cTn id="14" dur="1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strVal val="#ppt_w*0.70"/>
                                          </p:val>
                                        </p:tav>
                                        <p:tav tm="100000">
                                          <p:val>
                                            <p:strVal val="#ppt_w"/>
                                          </p:val>
                                        </p:tav>
                                      </p:tavLst>
                                    </p:anim>
                                    <p:anim calcmode="lin" valueType="num">
                                      <p:cBhvr>
                                        <p:cTn id="20" dur="1000" fill="hold"/>
                                        <p:tgtEl>
                                          <p:spTgt spid="9"/>
                                        </p:tgtEl>
                                        <p:attrNameLst>
                                          <p:attrName>ppt_h</p:attrName>
                                        </p:attrNameLst>
                                      </p:cBhvr>
                                      <p:tavLst>
                                        <p:tav tm="0">
                                          <p:val>
                                            <p:strVal val="#ppt_h"/>
                                          </p:val>
                                        </p:tav>
                                        <p:tav tm="100000">
                                          <p:val>
                                            <p:strVal val="#ppt_h"/>
                                          </p:val>
                                        </p:tav>
                                      </p:tavLst>
                                    </p:anim>
                                    <p:animEffect transition="in" filter="fade">
                                      <p:cBhvr>
                                        <p:cTn id="21" dur="1000"/>
                                        <p:tgtEl>
                                          <p:spTgt spid="9"/>
                                        </p:tgtEl>
                                      </p:cBhvr>
                                    </p:animEffect>
                                  </p:childTnLst>
                                </p:cTn>
                              </p:par>
                              <p:par>
                                <p:cTn id="22" presetID="55"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strVal val="#ppt_w*0.70"/>
                                          </p:val>
                                        </p:tav>
                                        <p:tav tm="100000">
                                          <p:val>
                                            <p:strVal val="#ppt_w"/>
                                          </p:val>
                                        </p:tav>
                                      </p:tavLst>
                                    </p:anim>
                                    <p:anim calcmode="lin" valueType="num">
                                      <p:cBhvr>
                                        <p:cTn id="25" dur="1000" fill="hold"/>
                                        <p:tgtEl>
                                          <p:spTgt spid="5"/>
                                        </p:tgtEl>
                                        <p:attrNameLst>
                                          <p:attrName>ppt_h</p:attrName>
                                        </p:attrNameLst>
                                      </p:cBhvr>
                                      <p:tavLst>
                                        <p:tav tm="0">
                                          <p:val>
                                            <p:strVal val="#ppt_h"/>
                                          </p:val>
                                        </p:tav>
                                        <p:tav tm="100000">
                                          <p:val>
                                            <p:strVal val="#ppt_h"/>
                                          </p:val>
                                        </p:tav>
                                      </p:tavLst>
                                    </p:anim>
                                    <p:animEffect transition="in" filter="fade">
                                      <p:cBhvr>
                                        <p:cTn id="26" dur="1000"/>
                                        <p:tgtEl>
                                          <p:spTgt spid="5"/>
                                        </p:tgtEl>
                                      </p:cBhvr>
                                    </p:animEffect>
                                  </p:childTnLst>
                                </p:cTn>
                              </p:par>
                              <p:par>
                                <p:cTn id="27" presetID="55"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1000" fill="hold"/>
                                        <p:tgtEl>
                                          <p:spTgt spid="6"/>
                                        </p:tgtEl>
                                        <p:attrNameLst>
                                          <p:attrName>ppt_w</p:attrName>
                                        </p:attrNameLst>
                                      </p:cBhvr>
                                      <p:tavLst>
                                        <p:tav tm="0">
                                          <p:val>
                                            <p:strVal val="#ppt_w*0.70"/>
                                          </p:val>
                                        </p:tav>
                                        <p:tav tm="100000">
                                          <p:val>
                                            <p:strVal val="#ppt_w"/>
                                          </p:val>
                                        </p:tav>
                                      </p:tavLst>
                                    </p:anim>
                                    <p:anim calcmode="lin" valueType="num">
                                      <p:cBhvr>
                                        <p:cTn id="30" dur="1000" fill="hold"/>
                                        <p:tgtEl>
                                          <p:spTgt spid="6"/>
                                        </p:tgtEl>
                                        <p:attrNameLst>
                                          <p:attrName>ppt_h</p:attrName>
                                        </p:attrNameLst>
                                      </p:cBhvr>
                                      <p:tavLst>
                                        <p:tav tm="0">
                                          <p:val>
                                            <p:strVal val="#ppt_h"/>
                                          </p:val>
                                        </p:tav>
                                        <p:tav tm="100000">
                                          <p:val>
                                            <p:strVal val="#ppt_h"/>
                                          </p:val>
                                        </p:tav>
                                      </p:tavLst>
                                    </p:anim>
                                    <p:animEffect transition="in" filter="fade">
                                      <p:cBhvr>
                                        <p:cTn id="3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pPr>
              <a:spcAft>
                <a:spcPts val="0"/>
              </a:spcAft>
            </a:pPr>
            <a:r>
              <a:rPr lang="zh-CN" altLang="en-US" dirty="0">
                <a:sym typeface="+mn-ea"/>
              </a:rPr>
              <a:t>连续学习</a:t>
            </a:r>
            <a:r>
              <a:rPr lang="en-US" altLang="zh-CN" dirty="0">
                <a:sym typeface="+mn-ea"/>
              </a:rPr>
              <a:t> </a:t>
            </a:r>
            <a:r>
              <a:rPr lang="zh-CN" altLang="en-US" dirty="0">
                <a:sym typeface="+mn-ea"/>
              </a:rPr>
              <a:t>（</a:t>
            </a:r>
            <a:r>
              <a:rPr lang="en-US" altLang="zh-CN" dirty="0">
                <a:sym typeface="+mn-ea"/>
              </a:rPr>
              <a:t>continual learning</a:t>
            </a:r>
            <a:r>
              <a:rPr lang="zh-CN" altLang="en-US" dirty="0">
                <a:sym typeface="+mn-ea"/>
              </a:rPr>
              <a:t>）</a:t>
            </a:r>
            <a:endParaRPr lang="zh-CN" altLang="en-US" dirty="0">
              <a:sym typeface="+mn-ea"/>
            </a:endParaRPr>
          </a:p>
        </p:txBody>
      </p:sp>
      <p:sp>
        <p:nvSpPr>
          <p:cNvPr id="3" name="内容占位符 2"/>
          <p:cNvSpPr>
            <a:spLocks noGrp="1"/>
          </p:cNvSpPr>
          <p:nvPr>
            <p:ph idx="1"/>
          </p:nvPr>
        </p:nvSpPr>
        <p:spPr>
          <a:xfrm>
            <a:off x="308610" y="744220"/>
            <a:ext cx="11632565" cy="5943600"/>
          </a:xfrm>
        </p:spPr>
        <p:txBody>
          <a:bodyPr/>
          <a:lstStyle/>
          <a:p>
            <a:pPr marL="0" indent="0">
              <a:buNone/>
            </a:pPr>
            <a:r>
              <a:rPr lang="en-US" altLang="zh-CN" sz="2400" dirty="0"/>
              <a:t>         </a:t>
            </a:r>
            <a:endParaRPr lang="zh-CN" altLang="en-US" sz="2400" dirty="0"/>
          </a:p>
        </p:txBody>
      </p:sp>
      <p:sp>
        <p:nvSpPr>
          <p:cNvPr id="4" name="内容占位符 2"/>
          <p:cNvSpPr txBox="1"/>
          <p:nvPr/>
        </p:nvSpPr>
        <p:spPr>
          <a:xfrm>
            <a:off x="461010" y="896620"/>
            <a:ext cx="11632565" cy="59436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3200" b="1" i="0" kern="1200" baseline="0">
                <a:solidFill>
                  <a:schemeClr val="tx1"/>
                </a:solidFill>
                <a:latin typeface="Calibri" panose="020F0502020204030204" pitchFamily="34" charset="0"/>
                <a:ea typeface="黑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3000" b="0" i="0" kern="1200" baseline="0">
                <a:solidFill>
                  <a:schemeClr val="tx1"/>
                </a:solidFill>
                <a:latin typeface="+mn-lt"/>
                <a:ea typeface="华文楷体" panose="02010600040101010101" pitchFamily="2"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800" b="0" i="0" kern="1200" baseline="0">
                <a:solidFill>
                  <a:schemeClr val="tx1"/>
                </a:solidFill>
                <a:latin typeface="+mn-lt"/>
                <a:ea typeface="华文新魏" panose="020108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Arial" panose="020B0604020202020204" pitchFamily="34" charset="0"/>
              <a:buNone/>
            </a:pPr>
            <a:r>
              <a:rPr lang="zh-CN" altLang="en-US" sz="2800" dirty="0"/>
              <a:t>基于深度学习的连续</a:t>
            </a:r>
            <a:r>
              <a:rPr lang="zh-CN" altLang="en-US" sz="2800" dirty="0"/>
              <a:t>学习算法：</a:t>
            </a:r>
            <a:endParaRPr lang="zh-CN" altLang="en-US" sz="2800" dirty="0"/>
          </a:p>
          <a:p>
            <a:pPr algn="l">
              <a:buClrTx/>
              <a:buSzTx/>
            </a:pPr>
            <a:r>
              <a:rPr lang="en-US" altLang="zh-CN" sz="3200" b="0"/>
              <a:t>Rebuffi, Sylvestre-Alvise, et al. "icarl: Incremental classifier and representation learning." Proceedings of the IEEE conference on Computer Vision and Pattern Recognition. 2017.</a:t>
            </a:r>
            <a:endParaRPr lang="en-US" altLang="zh-CN" sz="3200" b="0"/>
          </a:p>
          <a:p>
            <a:pPr algn="l">
              <a:buClrTx/>
              <a:buSzTx/>
            </a:pPr>
            <a:r>
              <a:rPr lang="en-US" altLang="zh-CN" sz="3200" b="0"/>
              <a:t>Dhar, Prithviraj, et al. "Learning without memorizing." Proceedings of the IEEE/CVF conference on computer vision and pattern recognition. 2019.</a:t>
            </a:r>
            <a:endParaRPr lang="en-US" altLang="zh-CN" sz="3200" b="0"/>
          </a:p>
          <a:p>
            <a:pPr algn="l">
              <a:buClrTx/>
              <a:buSzTx/>
            </a:pPr>
            <a:r>
              <a:rPr lang="en-US" altLang="zh-CN" sz="3200" b="0"/>
              <a:t>Zhai, Jiang-Tian, et al. "Masked autoencoders are efficient class incremental learners." Proceedings of the IEEE/CVF International Conference on Computer Vision. 2023.</a:t>
            </a:r>
            <a:endParaRPr lang="en-US" altLang="zh-CN" sz="3200" b="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报名链接</a:t>
            </a:r>
            <a:endParaRPr lang="zh-CN" altLang="en-US" dirty="0"/>
          </a:p>
        </p:txBody>
      </p:sp>
      <p:pic>
        <p:nvPicPr>
          <p:cNvPr id="7" name="图片 6"/>
          <p:cNvPicPr>
            <a:picLocks noChangeAspect="1"/>
          </p:cNvPicPr>
          <p:nvPr>
            <p:custDataLst>
              <p:tags r:id="rId1"/>
            </p:custDataLst>
          </p:nvPr>
        </p:nvPicPr>
        <p:blipFill>
          <a:blip r:embed="rId2"/>
          <a:srcRect t="60556"/>
          <a:stretch>
            <a:fillRect/>
          </a:stretch>
        </p:blipFill>
        <p:spPr>
          <a:xfrm>
            <a:off x="3995420" y="2212975"/>
            <a:ext cx="2467610" cy="3109595"/>
          </a:xfrm>
          <a:prstGeom prst="rect">
            <a:avLst/>
          </a:prstGeom>
        </p:spPr>
      </p:pic>
      <p:pic>
        <p:nvPicPr>
          <p:cNvPr id="4" name="图片 3"/>
          <p:cNvPicPr>
            <a:picLocks noChangeAspect="1"/>
          </p:cNvPicPr>
          <p:nvPr/>
        </p:nvPicPr>
        <p:blipFill>
          <a:blip r:embed="rId3"/>
          <a:srcRect t="29260" b="3141"/>
          <a:stretch>
            <a:fillRect/>
          </a:stretch>
        </p:blipFill>
        <p:spPr>
          <a:xfrm>
            <a:off x="394335" y="1496695"/>
            <a:ext cx="3133090" cy="4400550"/>
          </a:xfrm>
          <a:prstGeom prst="rect">
            <a:avLst/>
          </a:prstGeom>
        </p:spPr>
      </p:pic>
      <p:pic>
        <p:nvPicPr>
          <p:cNvPr id="5" name="图片 4"/>
          <p:cNvPicPr>
            <a:picLocks noChangeAspect="1"/>
          </p:cNvPicPr>
          <p:nvPr/>
        </p:nvPicPr>
        <p:blipFill>
          <a:blip r:embed="rId4"/>
          <a:stretch>
            <a:fillRect/>
          </a:stretch>
        </p:blipFill>
        <p:spPr>
          <a:xfrm>
            <a:off x="7995920" y="838835"/>
            <a:ext cx="3242310" cy="54044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4" name="TextBox 3"/>
          <p:cNvSpPr txBox="1">
            <a:spLocks noGrp="1"/>
          </p:cNvSpPr>
          <p:nvPr>
            <p:ph idx="1"/>
          </p:nvPr>
        </p:nvSpPr>
        <p:spPr>
          <a:xfrm>
            <a:off x="393700" y="788988"/>
            <a:ext cx="11355388" cy="3624069"/>
          </a:xfrm>
          <a:prstGeom prst="rect">
            <a:avLst/>
          </a:prstGeom>
          <a:solidFill>
            <a:schemeClr val="bg1"/>
          </a:solidFill>
        </p:spPr>
        <p:txBody>
          <a:bodyPr wrap="square" rtlCol="0">
            <a:spAutoFit/>
          </a:bodyPr>
          <a:lstStyle/>
          <a:p>
            <a:pPr marL="0" indent="0" algn="ctr">
              <a:buNone/>
            </a:pPr>
            <a:endParaRPr lang="en-US" altLang="zh-CN" sz="9600" dirty="0">
              <a:ln w="0"/>
              <a:effectLst>
                <a:outerShdw blurRad="38100" dist="19050" dir="2700000" algn="tl" rotWithShape="0">
                  <a:schemeClr val="dk1">
                    <a:alpha val="40000"/>
                  </a:schemeClr>
                </a:outerShdw>
              </a:effectLst>
            </a:endParaRPr>
          </a:p>
          <a:p>
            <a:pPr marL="0" indent="0" algn="ctr">
              <a:buNone/>
            </a:pPr>
            <a:r>
              <a:rPr lang="zh-CN" altLang="en-US" sz="9600" dirty="0">
                <a:ln w="0"/>
                <a:effectLst>
                  <a:outerShdw blurRad="38100" dist="19050" dir="2700000" algn="tl" rotWithShape="0">
                    <a:schemeClr val="dk1">
                      <a:alpha val="40000"/>
                    </a:schemeClr>
                  </a:outerShdw>
                </a:effectLst>
              </a:rPr>
              <a:t>谢谢</a:t>
            </a:r>
            <a:r>
              <a:rPr lang="en-US" altLang="zh-CN" sz="9600" dirty="0">
                <a:ln w="0"/>
                <a:effectLst>
                  <a:outerShdw blurRad="38100" dist="19050" dir="2700000" algn="tl" rotWithShape="0">
                    <a:schemeClr val="dk1">
                      <a:alpha val="40000"/>
                    </a:schemeClr>
                  </a:outerShdw>
                </a:effectLst>
              </a:rPr>
              <a:t>!</a:t>
            </a:r>
            <a:endParaRPr lang="en-US" altLang="zh-CN" sz="9600" dirty="0">
              <a:ln w="0"/>
              <a:effectLst>
                <a:outerShdw blurRad="38100" dist="19050" dir="2700000" algn="tl" rotWithShape="0">
                  <a:schemeClr val="dk1">
                    <a:alpha val="40000"/>
                  </a:scheme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444098" y="2573203"/>
            <a:ext cx="1955628" cy="1308248"/>
          </a:xfrm>
          <a:prstGeom prst="rect">
            <a:avLst/>
          </a:prstGeom>
        </p:spPr>
      </p:pic>
      <p:sp>
        <p:nvSpPr>
          <p:cNvPr id="2" name="矩形 1"/>
          <p:cNvSpPr/>
          <p:nvPr/>
        </p:nvSpPr>
        <p:spPr>
          <a:xfrm>
            <a:off x="3615222" y="2971266"/>
            <a:ext cx="1613377" cy="657727"/>
          </a:xfrm>
          <a:prstGeom prst="rect">
            <a:avLst/>
          </a:prstGeom>
          <a:noFill/>
          <a:ln w="1905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400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6" name="图片 5"/>
          <p:cNvPicPr>
            <a:picLocks noChangeAspect="1"/>
          </p:cNvPicPr>
          <p:nvPr/>
        </p:nvPicPr>
        <p:blipFill>
          <a:blip r:embed="rId1"/>
          <a:stretch>
            <a:fillRect/>
          </a:stretch>
        </p:blipFill>
        <p:spPr>
          <a:xfrm>
            <a:off x="1236399" y="2573203"/>
            <a:ext cx="1955628" cy="1308248"/>
          </a:xfrm>
          <a:prstGeom prst="rect">
            <a:avLst/>
          </a:prstGeom>
        </p:spPr>
      </p:pic>
      <p:sp>
        <p:nvSpPr>
          <p:cNvPr id="7" name="文本框 6"/>
          <p:cNvSpPr txBox="1"/>
          <p:nvPr/>
        </p:nvSpPr>
        <p:spPr>
          <a:xfrm>
            <a:off x="708201" y="1818154"/>
            <a:ext cx="2877695"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Classification</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文本框 7"/>
          <p:cNvSpPr txBox="1"/>
          <p:nvPr/>
        </p:nvSpPr>
        <p:spPr>
          <a:xfrm>
            <a:off x="1512941" y="3881451"/>
            <a:ext cx="1679087"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Car</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文本框 8"/>
          <p:cNvSpPr txBox="1"/>
          <p:nvPr/>
        </p:nvSpPr>
        <p:spPr>
          <a:xfrm>
            <a:off x="3219923" y="1818440"/>
            <a:ext cx="2565155"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Localization</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0" name="文本框 9"/>
          <p:cNvSpPr txBox="1"/>
          <p:nvPr/>
        </p:nvSpPr>
        <p:spPr>
          <a:xfrm>
            <a:off x="3375268" y="3918805"/>
            <a:ext cx="2226783"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(x, y, w, h)</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 name="右大括号 2"/>
          <p:cNvSpPr/>
          <p:nvPr/>
        </p:nvSpPr>
        <p:spPr>
          <a:xfrm rot="5400000">
            <a:off x="3734793" y="1968248"/>
            <a:ext cx="146987" cy="514377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4000">
              <a:latin typeface="Times New Roman" panose="02020603050405020304" pitchFamily="16" charset="0"/>
              <a:cs typeface="Times New Roman" panose="02020603050405020304" pitchFamily="16" charset="0"/>
            </a:endParaRPr>
          </a:p>
        </p:txBody>
      </p:sp>
      <p:sp>
        <p:nvSpPr>
          <p:cNvPr id="13" name="文本框 12"/>
          <p:cNvSpPr txBox="1"/>
          <p:nvPr/>
        </p:nvSpPr>
        <p:spPr>
          <a:xfrm>
            <a:off x="2335949" y="4717421"/>
            <a:ext cx="3266102"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Single Object </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11" name="图片 10"/>
          <p:cNvPicPr>
            <a:picLocks noChangeAspect="1"/>
          </p:cNvPicPr>
          <p:nvPr/>
        </p:nvPicPr>
        <p:blipFill>
          <a:blip r:embed="rId2"/>
          <a:stretch>
            <a:fillRect/>
          </a:stretch>
        </p:blipFill>
        <p:spPr>
          <a:xfrm>
            <a:off x="7257901" y="2710706"/>
            <a:ext cx="1856488" cy="1333205"/>
          </a:xfrm>
          <a:prstGeom prst="rect">
            <a:avLst/>
          </a:prstGeom>
        </p:spPr>
      </p:pic>
      <p:sp>
        <p:nvSpPr>
          <p:cNvPr id="14" name="矩形 13"/>
          <p:cNvSpPr/>
          <p:nvPr/>
        </p:nvSpPr>
        <p:spPr>
          <a:xfrm>
            <a:off x="7294979" y="2739191"/>
            <a:ext cx="1560263" cy="943365"/>
          </a:xfrm>
          <a:prstGeom prst="rect">
            <a:avLst/>
          </a:prstGeom>
          <a:noFill/>
          <a:ln w="1905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40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 name="矩形 14"/>
          <p:cNvSpPr/>
          <p:nvPr/>
        </p:nvSpPr>
        <p:spPr>
          <a:xfrm>
            <a:off x="8075110" y="3584433"/>
            <a:ext cx="293700" cy="414039"/>
          </a:xfrm>
          <a:prstGeom prst="rect">
            <a:avLst/>
          </a:prstGeom>
          <a:noFill/>
          <a:ln w="1905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40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 name="文本框 15"/>
          <p:cNvSpPr txBox="1"/>
          <p:nvPr/>
        </p:nvSpPr>
        <p:spPr>
          <a:xfrm>
            <a:off x="6824558" y="1846971"/>
            <a:ext cx="3216074"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Object Detection</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 name="文本框 16"/>
          <p:cNvSpPr txBox="1"/>
          <p:nvPr/>
        </p:nvSpPr>
        <p:spPr>
          <a:xfrm>
            <a:off x="7069749" y="4071253"/>
            <a:ext cx="2899040" cy="523220"/>
          </a:xfrm>
          <a:prstGeom prst="rect">
            <a:avLst/>
          </a:prstGeom>
          <a:noFill/>
        </p:spPr>
        <p:txBody>
          <a:bodyPr wrap="square" rtlCol="0">
            <a:spAutoFit/>
          </a:bodyPr>
          <a:lstStyle/>
          <a:p>
            <a:pPr algn="ctr"/>
            <a:r>
              <a:rPr lang="en-US" altLang="zh-CN"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Eagle</a:t>
            </a: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 </a:t>
            </a:r>
            <a:r>
              <a:rPr lang="en-US" altLang="zh-CN" sz="2800" b="1"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rPr>
              <a:t>Fish</a:t>
            </a:r>
            <a:endParaRPr lang="zh-CN" altLang="en-US" sz="2800" b="1"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 name="右大括号 17"/>
          <p:cNvSpPr/>
          <p:nvPr/>
        </p:nvSpPr>
        <p:spPr>
          <a:xfrm rot="5400000">
            <a:off x="8653971" y="3110661"/>
            <a:ext cx="106907" cy="28990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4000">
              <a:latin typeface="Times New Roman" panose="02020603050405020304" pitchFamily="16" charset="0"/>
              <a:cs typeface="Times New Roman" panose="02020603050405020304" pitchFamily="16" charset="0"/>
            </a:endParaRPr>
          </a:p>
        </p:txBody>
      </p:sp>
      <p:sp>
        <p:nvSpPr>
          <p:cNvPr id="19" name="文本框 18"/>
          <p:cNvSpPr txBox="1"/>
          <p:nvPr/>
        </p:nvSpPr>
        <p:spPr>
          <a:xfrm>
            <a:off x="7069749" y="4712901"/>
            <a:ext cx="3321540"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Multi Objects </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 name="文本框 19"/>
          <p:cNvSpPr txBox="1"/>
          <p:nvPr/>
        </p:nvSpPr>
        <p:spPr>
          <a:xfrm>
            <a:off x="5603382" y="2822613"/>
            <a:ext cx="1006377" cy="830997"/>
          </a:xfrm>
          <a:prstGeom prst="rect">
            <a:avLst/>
          </a:prstGeom>
          <a:noFill/>
        </p:spPr>
        <p:txBody>
          <a:bodyPr wrap="square" rtlCol="0">
            <a:spAutoFit/>
          </a:bodyPr>
          <a:lstStyle/>
          <a:p>
            <a:pPr algn="ctr"/>
            <a:r>
              <a:rPr lang="en-US" altLang="zh-CN" sz="4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4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 name="文本框 20"/>
          <p:cNvSpPr txBox="1"/>
          <p:nvPr/>
        </p:nvSpPr>
        <p:spPr>
          <a:xfrm>
            <a:off x="9465600" y="2739191"/>
            <a:ext cx="1006377" cy="830997"/>
          </a:xfrm>
          <a:prstGeom prst="rect">
            <a:avLst/>
          </a:prstGeom>
          <a:noFill/>
        </p:spPr>
        <p:txBody>
          <a:bodyPr wrap="square" rtlCol="0">
            <a:spAutoFit/>
          </a:bodyPr>
          <a:lstStyle/>
          <a:p>
            <a:pPr algn="ctr"/>
            <a:r>
              <a:rPr lang="en-US" altLang="zh-CN" sz="4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4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 name="标题 21"/>
          <p:cNvSpPr>
            <a:spLocks noGrp="1"/>
          </p:cNvSpPr>
          <p:nvPr>
            <p:ph type="title"/>
          </p:nvPr>
        </p:nvSpPr>
        <p:spPr/>
        <p:txBody>
          <a:bodyPr/>
          <a:lstStyle/>
          <a:p>
            <a:r>
              <a:rPr lang="zh-CN" altLang="en-US" dirty="0"/>
              <a:t>图像分类和目标定位</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图像分类</a:t>
            </a:r>
            <a:endParaRPr lang="zh-CN" altLang="en-US" dirty="0"/>
          </a:p>
        </p:txBody>
      </p:sp>
      <p:pic>
        <p:nvPicPr>
          <p:cNvPr id="4" name="内容占位符 3"/>
          <p:cNvPicPr>
            <a:picLocks noGrp="1" noChangeAspect="1"/>
          </p:cNvPicPr>
          <p:nvPr>
            <p:ph idx="1"/>
          </p:nvPr>
        </p:nvPicPr>
        <p:blipFill>
          <a:blip r:embed="rId1"/>
          <a:stretch>
            <a:fillRect/>
          </a:stretch>
        </p:blipFill>
        <p:spPr>
          <a:xfrm>
            <a:off x="3113804" y="827403"/>
            <a:ext cx="5964390" cy="4976616"/>
          </a:xfrm>
          <a:prstGeom prst="rect">
            <a:avLst/>
          </a:prstGeom>
        </p:spPr>
      </p:pic>
      <p:sp>
        <p:nvSpPr>
          <p:cNvPr id="5" name="矩形 4"/>
          <p:cNvSpPr/>
          <p:nvPr/>
        </p:nvSpPr>
        <p:spPr>
          <a:xfrm>
            <a:off x="394447" y="5934426"/>
            <a:ext cx="11094180" cy="646331"/>
          </a:xfrm>
          <a:prstGeom prst="rect">
            <a:avLst/>
          </a:prstGeom>
        </p:spPr>
        <p:txBody>
          <a:bodyPr wrap="square">
            <a:spAutoFit/>
          </a:bodyPr>
          <a:lstStyle/>
          <a:p>
            <a:r>
              <a:rPr lang="en-US" altLang="zh-CN" dirty="0" err="1"/>
              <a:t>Krizhevsky</a:t>
            </a:r>
            <a:r>
              <a:rPr lang="en-US" altLang="zh-CN" dirty="0"/>
              <a:t>, Alex, Ilya </a:t>
            </a:r>
            <a:r>
              <a:rPr lang="en-US" altLang="zh-CN" dirty="0" err="1"/>
              <a:t>Sutskever</a:t>
            </a:r>
            <a:r>
              <a:rPr lang="en-US" altLang="zh-CN" dirty="0"/>
              <a:t>, and Geoffrey E. Hinton. “</a:t>
            </a:r>
            <a:r>
              <a:rPr lang="en-US" altLang="zh-CN" dirty="0" err="1"/>
              <a:t>Imagenet</a:t>
            </a:r>
            <a:r>
              <a:rPr lang="en-US" altLang="zh-CN" dirty="0"/>
              <a:t> classification with deep convolutional neural networks.”    </a:t>
            </a:r>
            <a:r>
              <a:rPr lang="en-US" altLang="zh-CN" i="1" dirty="0"/>
              <a:t>Advances in neural information processing systems</a:t>
            </a:r>
            <a:r>
              <a:rPr lang="en-US" altLang="zh-CN" dirty="0"/>
              <a:t> 25 (2012).</a:t>
            </a: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图像分类</a:t>
            </a:r>
            <a:endParaRPr lang="zh-CN" altLang="en-US" dirty="0"/>
          </a:p>
        </p:txBody>
      </p:sp>
      <p:sp>
        <p:nvSpPr>
          <p:cNvPr id="3" name="内容占位符 2"/>
          <p:cNvSpPr>
            <a:spLocks noGrp="1"/>
          </p:cNvSpPr>
          <p:nvPr>
            <p:ph idx="1"/>
          </p:nvPr>
        </p:nvSpPr>
        <p:spPr>
          <a:xfrm>
            <a:off x="394447" y="789709"/>
            <a:ext cx="11614134" cy="5943595"/>
          </a:xfrm>
        </p:spPr>
        <p:txBody>
          <a:bodyPr>
            <a:normAutofit lnSpcReduction="10000"/>
          </a:bodyPr>
          <a:lstStyle/>
          <a:p>
            <a:r>
              <a:rPr lang="en-US" altLang="zh-CN"/>
              <a:t>[ResNet] </a:t>
            </a:r>
            <a:r>
              <a:rPr lang="en-US" altLang="zh-CN" b="0"/>
              <a:t>He, Kaiming, Xiangyu Zhang, Shaoqing Ren, and Jian Sun. "Deep residual learning for image recognition." CVPR) 2016.</a:t>
            </a:r>
            <a:endParaRPr lang="en-US" altLang="zh-CN"/>
          </a:p>
          <a:p>
            <a:r>
              <a:rPr lang="en-US" altLang="zh-CN"/>
              <a:t>[Swin Transformer] </a:t>
            </a:r>
            <a:r>
              <a:rPr lang="en-US" altLang="zh-CN" b="0"/>
              <a:t>Ze Liu, Yutong Lin, Yue Cao, Han Hu, Yixuan Wei, Zheng Zhang, Stephen Lin, Baining Guo. "Swin Transformer: Hierarchical Vision Transformer using Shifted Windows." ICCV 2021</a:t>
            </a:r>
            <a:endParaRPr lang="en-US" altLang="zh-CN"/>
          </a:p>
          <a:p>
            <a:r>
              <a:rPr lang="en-US" altLang="zh-CN"/>
              <a:t>[MAGE] </a:t>
            </a:r>
            <a:r>
              <a:rPr lang="en-US" altLang="zh-CN" b="0"/>
              <a:t>Tianhong Li, Huiwen Chang, Shlok Kumar Mishra, Han Zhang, Dina Katabi, Dilip Krishnan，MAGE: MAsked Generative Encoder to Unify Representation Learning and Image Synthesis， CVPR 2023</a:t>
            </a:r>
            <a:endParaRPr lang="en-US" altLang="zh-CN" b="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目标检测</a:t>
            </a:r>
            <a:endParaRPr lang="zh-CN" altLang="en-US" dirty="0"/>
          </a:p>
        </p:txBody>
      </p:sp>
      <p:pic>
        <p:nvPicPr>
          <p:cNvPr id="4" name="内容占位符 3"/>
          <p:cNvPicPr>
            <a:picLocks noGrp="1" noChangeAspect="1"/>
          </p:cNvPicPr>
          <p:nvPr>
            <p:ph idx="1"/>
          </p:nvPr>
        </p:nvPicPr>
        <p:blipFill>
          <a:blip r:embed="rId1"/>
          <a:stretch>
            <a:fillRect/>
          </a:stretch>
        </p:blipFill>
        <p:spPr>
          <a:xfrm>
            <a:off x="3105989" y="1092140"/>
            <a:ext cx="6374468" cy="4851474"/>
          </a:xfrm>
          <a:prstGeom prst="rect">
            <a:avLst/>
          </a:prstGeom>
        </p:spPr>
      </p:pic>
      <p:sp>
        <p:nvSpPr>
          <p:cNvPr id="5" name="矩形 4"/>
          <p:cNvSpPr/>
          <p:nvPr/>
        </p:nvSpPr>
        <p:spPr>
          <a:xfrm>
            <a:off x="169611" y="6205299"/>
            <a:ext cx="11558124" cy="369332"/>
          </a:xfrm>
          <a:prstGeom prst="rect">
            <a:avLst/>
          </a:prstGeom>
        </p:spPr>
        <p:txBody>
          <a:bodyPr wrap="square">
            <a:spAutoFit/>
          </a:bodyPr>
          <a:lstStyle/>
          <a:p>
            <a:r>
              <a:rPr lang="en-US" altLang="zh-CN" dirty="0" err="1"/>
              <a:t>Girshick</a:t>
            </a:r>
            <a:r>
              <a:rPr lang="en-US" altLang="zh-CN" dirty="0"/>
              <a:t>, Ross. "Fast r-</a:t>
            </a:r>
            <a:r>
              <a:rPr lang="en-US" altLang="zh-CN" dirty="0" err="1"/>
              <a:t>cnn</a:t>
            </a:r>
            <a:r>
              <a:rPr lang="en-US" altLang="zh-CN" dirty="0"/>
              <a:t>." </a:t>
            </a:r>
            <a:r>
              <a:rPr lang="en-US" altLang="zh-CN" i="1" dirty="0"/>
              <a:t>Proceedings of the IEEE international conference on computer vision</a:t>
            </a:r>
            <a:r>
              <a:rPr lang="en-US" altLang="zh-CN" dirty="0"/>
              <a:t>. 2015.</a:t>
            </a:r>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96884" y="3018628"/>
            <a:ext cx="1501217" cy="1004263"/>
          </a:xfrm>
          <a:prstGeom prst="rect">
            <a:avLst/>
          </a:prstGeom>
        </p:spPr>
      </p:pic>
      <p:sp>
        <p:nvSpPr>
          <p:cNvPr id="4" name="箭头: 右 3"/>
          <p:cNvSpPr/>
          <p:nvPr/>
        </p:nvSpPr>
        <p:spPr>
          <a:xfrm>
            <a:off x="1694591" y="3397292"/>
            <a:ext cx="559183" cy="2469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 name="矩形: 圆角 4"/>
          <p:cNvSpPr/>
          <p:nvPr/>
        </p:nvSpPr>
        <p:spPr>
          <a:xfrm>
            <a:off x="2354609" y="3018628"/>
            <a:ext cx="1283368" cy="10042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r>
              <a:rPr lang="en-US" altLang="zh-CN" sz="2800">
                <a:solidFill>
                  <a:prstClr val="black"/>
                </a:solidFill>
                <a:latin typeface="Times New Roman" panose="02020603050405020304" pitchFamily="16" charset="0"/>
                <a:ea typeface="黑体" panose="02010609060101010101" pitchFamily="49" charset="-122"/>
                <a:cs typeface="Times New Roman" panose="02020603050405020304" pitchFamily="16" charset="0"/>
              </a:rPr>
              <a:t>CNN</a:t>
            </a:r>
            <a:endParaRPr lang="zh-CN" altLang="en-US" sz="28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 name="箭头: 右 6"/>
          <p:cNvSpPr/>
          <p:nvPr/>
        </p:nvSpPr>
        <p:spPr>
          <a:xfrm>
            <a:off x="3738813" y="3401725"/>
            <a:ext cx="559183" cy="2469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 name="矩形 5"/>
          <p:cNvSpPr/>
          <p:nvPr/>
        </p:nvSpPr>
        <p:spPr>
          <a:xfrm>
            <a:off x="4362164" y="2761295"/>
            <a:ext cx="60959" cy="1420872"/>
          </a:xfrm>
          <a:prstGeom prst="rect">
            <a:avLst/>
          </a:prstGeom>
          <a:solidFill>
            <a:schemeClr val="tx1">
              <a:lumMod val="50000"/>
              <a:lumOff val="5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文本框 7"/>
          <p:cNvSpPr txBox="1"/>
          <p:nvPr/>
        </p:nvSpPr>
        <p:spPr>
          <a:xfrm>
            <a:off x="3821315" y="4310503"/>
            <a:ext cx="1081696" cy="1815882"/>
          </a:xfrm>
          <a:prstGeom prst="rect">
            <a:avLst/>
          </a:prstGeom>
          <a:noFill/>
        </p:spPr>
        <p:txBody>
          <a:bodyPr wrap="square" rtlCol="0">
            <a:spAutoFit/>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维特征向量</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0" name="文本框 9"/>
          <p:cNvSpPr txBox="1"/>
          <p:nvPr/>
        </p:nvSpPr>
        <p:spPr>
          <a:xfrm>
            <a:off x="6536250" y="1345984"/>
            <a:ext cx="3064950" cy="523220"/>
          </a:xfrm>
          <a:prstGeom prst="rect">
            <a:avLst/>
          </a:prstGeom>
          <a:noFill/>
        </p:spPr>
        <p:txBody>
          <a:bodyPr wrap="square" rtlCol="0">
            <a:spAutoFit/>
          </a:bodyPr>
          <a:lstStyle/>
          <a:p>
            <a:pPr algn="ctr"/>
            <a:r>
              <a:rPr lang="zh-CN" altLang="en-US" sz="2800" b="1" dirty="0">
                <a:latin typeface="Times New Roman" panose="02020603050405020304" pitchFamily="16" charset="0"/>
                <a:ea typeface="黑体" panose="02010609060101010101" pitchFamily="49" charset="-122"/>
                <a:cs typeface="Times New Roman" panose="02020603050405020304" pitchFamily="16" charset="0"/>
              </a:rPr>
              <a:t>类别置信度</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1" name="文本框 10"/>
          <p:cNvSpPr txBox="1"/>
          <p:nvPr/>
        </p:nvSpPr>
        <p:spPr>
          <a:xfrm>
            <a:off x="7127468" y="1903990"/>
            <a:ext cx="3400832"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汽车：</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0.58</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3" name="箭头: 右 12"/>
          <p:cNvSpPr/>
          <p:nvPr/>
        </p:nvSpPr>
        <p:spPr>
          <a:xfrm rot="19887281">
            <a:off x="4853453" y="2189187"/>
            <a:ext cx="1749988" cy="1639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4" name="文本框 13"/>
          <p:cNvSpPr txBox="1"/>
          <p:nvPr/>
        </p:nvSpPr>
        <p:spPr>
          <a:xfrm>
            <a:off x="4251586" y="911506"/>
            <a:ext cx="2823535" cy="954107"/>
          </a:xfrm>
          <a:prstGeom prst="rect">
            <a:avLst/>
          </a:prstGeom>
          <a:noFill/>
        </p:spPr>
        <p:txBody>
          <a:bodyPr wrap="square" rtlCol="0">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全连接层</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4096-&gt;1000</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 name="矩形 14"/>
          <p:cNvSpPr/>
          <p:nvPr/>
        </p:nvSpPr>
        <p:spPr>
          <a:xfrm>
            <a:off x="7290224" y="2209279"/>
            <a:ext cx="3556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 name="文本框 15"/>
          <p:cNvSpPr txBox="1"/>
          <p:nvPr/>
        </p:nvSpPr>
        <p:spPr>
          <a:xfrm>
            <a:off x="7127468" y="2749912"/>
            <a:ext cx="2973282"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火车：</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0.05</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 name="矩形 16"/>
          <p:cNvSpPr/>
          <p:nvPr/>
        </p:nvSpPr>
        <p:spPr>
          <a:xfrm>
            <a:off x="7299537" y="3268329"/>
            <a:ext cx="3556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 name="箭头: 右 17"/>
          <p:cNvSpPr/>
          <p:nvPr/>
        </p:nvSpPr>
        <p:spPr>
          <a:xfrm rot="1711266">
            <a:off x="4853599" y="4313222"/>
            <a:ext cx="1749988" cy="1639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 name="文本框 18"/>
          <p:cNvSpPr txBox="1"/>
          <p:nvPr/>
        </p:nvSpPr>
        <p:spPr>
          <a:xfrm>
            <a:off x="4533687" y="4853218"/>
            <a:ext cx="2343683" cy="954107"/>
          </a:xfrm>
          <a:prstGeom prst="rect">
            <a:avLst/>
          </a:prstGeom>
          <a:noFill/>
        </p:spPr>
        <p:txBody>
          <a:bodyPr wrap="square" rtlCol="0">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全连接层</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4096-&gt;4</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 name="文本框 19"/>
          <p:cNvSpPr txBox="1"/>
          <p:nvPr/>
        </p:nvSpPr>
        <p:spPr>
          <a:xfrm>
            <a:off x="6490412" y="4326126"/>
            <a:ext cx="3400832"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Bounding Box</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 name="文本框 20"/>
          <p:cNvSpPr txBox="1"/>
          <p:nvPr/>
        </p:nvSpPr>
        <p:spPr>
          <a:xfrm>
            <a:off x="6845273" y="4772658"/>
            <a:ext cx="2446903" cy="523220"/>
          </a:xfrm>
          <a:prstGeom prst="rect">
            <a:avLst/>
          </a:prstGeom>
          <a:noFill/>
        </p:spPr>
        <p:txBody>
          <a:bodyPr wrap="square" rtlCol="0">
            <a:spAutoFit/>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(x, y, w, h)</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标题 8"/>
          <p:cNvSpPr>
            <a:spLocks noGrp="1"/>
          </p:cNvSpPr>
          <p:nvPr>
            <p:ph type="title"/>
          </p:nvPr>
        </p:nvSpPr>
        <p:spPr/>
        <p:txBody>
          <a:bodyPr/>
          <a:lstStyle/>
          <a:p>
            <a:r>
              <a:rPr lang="zh-CN" altLang="en-US" dirty="0"/>
              <a:t>图像分类和目标定位</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文本框 67"/>
          <p:cNvSpPr txBox="1"/>
          <p:nvPr/>
        </p:nvSpPr>
        <p:spPr>
          <a:xfrm>
            <a:off x="6845273" y="4772658"/>
            <a:ext cx="2446903" cy="523220"/>
          </a:xfrm>
          <a:prstGeom prst="rect">
            <a:avLst/>
          </a:prstGeom>
          <a:noFill/>
        </p:spPr>
        <p:txBody>
          <a:bodyPr wrap="square" rtlCol="0">
            <a:spAutoFit/>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(x, y, w, h)</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9" name="文本框 58"/>
          <p:cNvSpPr txBox="1"/>
          <p:nvPr/>
        </p:nvSpPr>
        <p:spPr>
          <a:xfrm>
            <a:off x="7127468" y="1903990"/>
            <a:ext cx="3400832"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汽车：</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0.58</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 name="箭头: 右 21"/>
          <p:cNvSpPr/>
          <p:nvPr/>
        </p:nvSpPr>
        <p:spPr>
          <a:xfrm>
            <a:off x="9189872" y="2406752"/>
            <a:ext cx="496544" cy="2084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3" name="文本框 22"/>
          <p:cNvSpPr txBox="1"/>
          <p:nvPr/>
        </p:nvSpPr>
        <p:spPr>
          <a:xfrm>
            <a:off x="9449845" y="2191906"/>
            <a:ext cx="2570753" cy="523220"/>
          </a:xfrm>
          <a:prstGeom prst="rect">
            <a:avLst/>
          </a:prstGeom>
          <a:noFill/>
        </p:spPr>
        <p:txBody>
          <a:bodyPr wrap="square" rtlCol="0">
            <a:spAutoFit/>
          </a:bodyPr>
          <a:lstStyle/>
          <a:p>
            <a:pPr algn="ctr"/>
            <a:r>
              <a:rPr lang="en-US" altLang="zh-CN" sz="2800" b="1" dirty="0" err="1">
                <a:latin typeface="Times New Roman" panose="02020603050405020304" pitchFamily="16" charset="0"/>
                <a:ea typeface="黑体" panose="02010609060101010101" pitchFamily="49" charset="-122"/>
                <a:cs typeface="Times New Roman" panose="02020603050405020304" pitchFamily="16" charset="0"/>
              </a:rPr>
              <a:t>Softmax</a:t>
            </a: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 Loss</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 name="文本框 23"/>
          <p:cNvSpPr txBox="1"/>
          <p:nvPr/>
        </p:nvSpPr>
        <p:spPr>
          <a:xfrm>
            <a:off x="9278446" y="1039795"/>
            <a:ext cx="2913553" cy="523220"/>
          </a:xfrm>
          <a:prstGeom prst="rect">
            <a:avLst/>
          </a:prstGeom>
          <a:noFill/>
        </p:spPr>
        <p:txBody>
          <a:bodyPr wrap="square" rtlCol="0">
            <a:spAutoFit/>
          </a:bodyPr>
          <a:lstStyle/>
          <a:p>
            <a:pPr algn="ctr"/>
            <a:r>
              <a:rPr lang="zh-CN" altLang="en-US" sz="2800" b="1" dirty="0">
                <a:latin typeface="Times New Roman" panose="02020603050405020304" pitchFamily="16" charset="0"/>
                <a:ea typeface="黑体" panose="02010609060101010101" pitchFamily="49" charset="-122"/>
                <a:cs typeface="Times New Roman" panose="02020603050405020304" pitchFamily="16" charset="0"/>
              </a:rPr>
              <a:t>正确类别</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9" name="直接箭头连接符 8"/>
          <p:cNvCxnSpPr>
            <a:stCxn id="24" idx="2"/>
            <a:endCxn id="23" idx="0"/>
          </p:cNvCxnSpPr>
          <p:nvPr/>
        </p:nvCxnSpPr>
        <p:spPr>
          <a:xfrm flipH="1">
            <a:off x="10735222" y="1563015"/>
            <a:ext cx="1" cy="62889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811655" y="1533587"/>
            <a:ext cx="1281840"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汽车</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 name="箭头: 右 28"/>
          <p:cNvSpPr/>
          <p:nvPr/>
        </p:nvSpPr>
        <p:spPr>
          <a:xfrm>
            <a:off x="9275428" y="4779882"/>
            <a:ext cx="496544" cy="2084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 name="文本框 29"/>
          <p:cNvSpPr txBox="1"/>
          <p:nvPr/>
        </p:nvSpPr>
        <p:spPr>
          <a:xfrm>
            <a:off x="9451440" y="4549782"/>
            <a:ext cx="2593745"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L2 Loss</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 name="文本框 31"/>
          <p:cNvSpPr txBox="1"/>
          <p:nvPr/>
        </p:nvSpPr>
        <p:spPr>
          <a:xfrm>
            <a:off x="9190718" y="5592093"/>
            <a:ext cx="3115189"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Correct Box</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3" name="文本框 32"/>
              <p:cNvSpPr txBox="1"/>
              <p:nvPr/>
            </p:nvSpPr>
            <p:spPr>
              <a:xfrm>
                <a:off x="9686416" y="5983374"/>
                <a:ext cx="2248104"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𝑥</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𝑦</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𝑤</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ℎ</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oMath>
                  </m:oMathPara>
                </a14:m>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3" name="文本框 32"/>
              <p:cNvSpPr txBox="1">
                <a:spLocks noRot="1" noChangeAspect="1" noMove="1" noResize="1" noEditPoints="1" noAdjustHandles="1" noChangeArrowheads="1" noChangeShapeType="1" noTextEdit="1"/>
              </p:cNvSpPr>
              <p:nvPr/>
            </p:nvSpPr>
            <p:spPr>
              <a:xfrm>
                <a:off x="9686416" y="5983374"/>
                <a:ext cx="2248104" cy="523220"/>
              </a:xfrm>
              <a:prstGeom prst="rect">
                <a:avLst/>
              </a:prstGeom>
              <a:blipFill rotWithShape="1">
                <a:blip r:embed="rId1"/>
                <a:stretch>
                  <a:fillRect l="-6" t="-77" r="15" b="73"/>
                </a:stretch>
              </a:blipFill>
            </p:spPr>
            <p:txBody>
              <a:bodyPr/>
              <a:lstStyle/>
              <a:p>
                <a:r>
                  <a:rPr lang="zh-CN" altLang="en-US">
                    <a:noFill/>
                  </a:rPr>
                  <a:t> </a:t>
                </a:r>
              </a:p>
            </p:txBody>
          </p:sp>
        </mc:Fallback>
      </mc:AlternateContent>
      <p:cxnSp>
        <p:nvCxnSpPr>
          <p:cNvPr id="34" name="直接箭头连接符 33"/>
          <p:cNvCxnSpPr>
            <a:stCxn id="32" idx="0"/>
            <a:endCxn id="30" idx="2"/>
          </p:cNvCxnSpPr>
          <p:nvPr/>
        </p:nvCxnSpPr>
        <p:spPr>
          <a:xfrm flipV="1">
            <a:off x="10748313" y="5073002"/>
            <a:ext cx="0" cy="51909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标题 24"/>
          <p:cNvSpPr>
            <a:spLocks noGrp="1"/>
          </p:cNvSpPr>
          <p:nvPr>
            <p:ph type="title"/>
          </p:nvPr>
        </p:nvSpPr>
        <p:spPr/>
        <p:txBody>
          <a:bodyPr/>
          <a:lstStyle/>
          <a:p>
            <a:r>
              <a:rPr lang="zh-CN" altLang="en-US" dirty="0"/>
              <a:t>图像分类和目标定位</a:t>
            </a:r>
            <a:endParaRPr lang="zh-CN" altLang="en-US" dirty="0"/>
          </a:p>
        </p:txBody>
      </p:sp>
      <p:pic>
        <p:nvPicPr>
          <p:cNvPr id="52" name="图片 51"/>
          <p:cNvPicPr>
            <a:picLocks noChangeAspect="1"/>
          </p:cNvPicPr>
          <p:nvPr/>
        </p:nvPicPr>
        <p:blipFill>
          <a:blip r:embed="rId2"/>
          <a:stretch>
            <a:fillRect/>
          </a:stretch>
        </p:blipFill>
        <p:spPr>
          <a:xfrm>
            <a:off x="96884" y="3018628"/>
            <a:ext cx="1501217" cy="1004263"/>
          </a:xfrm>
          <a:prstGeom prst="rect">
            <a:avLst/>
          </a:prstGeom>
        </p:spPr>
      </p:pic>
      <p:sp>
        <p:nvSpPr>
          <p:cNvPr id="53" name="箭头: 右 52"/>
          <p:cNvSpPr/>
          <p:nvPr/>
        </p:nvSpPr>
        <p:spPr>
          <a:xfrm>
            <a:off x="1694591" y="3397292"/>
            <a:ext cx="559183" cy="2469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4" name="矩形: 圆角 53"/>
          <p:cNvSpPr/>
          <p:nvPr/>
        </p:nvSpPr>
        <p:spPr>
          <a:xfrm>
            <a:off x="2354609" y="3018628"/>
            <a:ext cx="1283368" cy="10042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r>
              <a:rPr lang="en-US" altLang="zh-CN" sz="2800">
                <a:solidFill>
                  <a:prstClr val="black"/>
                </a:solidFill>
                <a:latin typeface="Times New Roman" panose="02020603050405020304" pitchFamily="16" charset="0"/>
                <a:ea typeface="黑体" panose="02010609060101010101" pitchFamily="49" charset="-122"/>
                <a:cs typeface="Times New Roman" panose="02020603050405020304" pitchFamily="16" charset="0"/>
              </a:rPr>
              <a:t>CNN</a:t>
            </a:r>
            <a:endParaRPr lang="zh-CN" altLang="en-US" sz="28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5" name="箭头: 右 54"/>
          <p:cNvSpPr/>
          <p:nvPr/>
        </p:nvSpPr>
        <p:spPr>
          <a:xfrm>
            <a:off x="3738813" y="3401725"/>
            <a:ext cx="559183" cy="2469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6" name="矩形 55"/>
          <p:cNvSpPr/>
          <p:nvPr/>
        </p:nvSpPr>
        <p:spPr>
          <a:xfrm>
            <a:off x="4362164" y="2761295"/>
            <a:ext cx="60959" cy="1420872"/>
          </a:xfrm>
          <a:prstGeom prst="rect">
            <a:avLst/>
          </a:prstGeom>
          <a:solidFill>
            <a:schemeClr val="tx1">
              <a:lumMod val="50000"/>
              <a:lumOff val="5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7" name="文本框 56"/>
          <p:cNvSpPr txBox="1"/>
          <p:nvPr/>
        </p:nvSpPr>
        <p:spPr>
          <a:xfrm>
            <a:off x="3821315" y="4310503"/>
            <a:ext cx="1081696" cy="1815882"/>
          </a:xfrm>
          <a:prstGeom prst="rect">
            <a:avLst/>
          </a:prstGeom>
          <a:noFill/>
        </p:spPr>
        <p:txBody>
          <a:bodyPr wrap="square" rtlCol="0">
            <a:spAutoFit/>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维特征向量</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8" name="文本框 57"/>
          <p:cNvSpPr txBox="1"/>
          <p:nvPr/>
        </p:nvSpPr>
        <p:spPr>
          <a:xfrm>
            <a:off x="6536250" y="1345984"/>
            <a:ext cx="3064950" cy="523220"/>
          </a:xfrm>
          <a:prstGeom prst="rect">
            <a:avLst/>
          </a:prstGeom>
          <a:noFill/>
        </p:spPr>
        <p:txBody>
          <a:bodyPr wrap="square" rtlCol="0">
            <a:spAutoFit/>
          </a:bodyPr>
          <a:lstStyle/>
          <a:p>
            <a:pPr algn="ctr"/>
            <a:r>
              <a:rPr lang="zh-CN" altLang="en-US" sz="2800" b="1" dirty="0">
                <a:latin typeface="Times New Roman" panose="02020603050405020304" pitchFamily="16" charset="0"/>
                <a:ea typeface="黑体" panose="02010609060101010101" pitchFamily="49" charset="-122"/>
                <a:cs typeface="Times New Roman" panose="02020603050405020304" pitchFamily="16" charset="0"/>
              </a:rPr>
              <a:t>类别置信度</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0" name="箭头: 右 59"/>
          <p:cNvSpPr/>
          <p:nvPr/>
        </p:nvSpPr>
        <p:spPr>
          <a:xfrm rot="19887281">
            <a:off x="4853453" y="2189187"/>
            <a:ext cx="1749988" cy="1639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1" name="文本框 60"/>
          <p:cNvSpPr txBox="1"/>
          <p:nvPr/>
        </p:nvSpPr>
        <p:spPr>
          <a:xfrm>
            <a:off x="4251586" y="911506"/>
            <a:ext cx="2823535" cy="954107"/>
          </a:xfrm>
          <a:prstGeom prst="rect">
            <a:avLst/>
          </a:prstGeom>
          <a:noFill/>
        </p:spPr>
        <p:txBody>
          <a:bodyPr wrap="square" rtlCol="0">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全连接层</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4096-&gt;1000</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2" name="矩形 61"/>
          <p:cNvSpPr/>
          <p:nvPr/>
        </p:nvSpPr>
        <p:spPr>
          <a:xfrm>
            <a:off x="7290224" y="2209279"/>
            <a:ext cx="3556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3" name="文本框 62"/>
          <p:cNvSpPr txBox="1"/>
          <p:nvPr/>
        </p:nvSpPr>
        <p:spPr>
          <a:xfrm>
            <a:off x="7127468" y="2749912"/>
            <a:ext cx="2973282"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火车：</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0.05</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4" name="矩形 63"/>
          <p:cNvSpPr/>
          <p:nvPr/>
        </p:nvSpPr>
        <p:spPr>
          <a:xfrm>
            <a:off x="7299537" y="3268329"/>
            <a:ext cx="3556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5" name="箭头: 右 64"/>
          <p:cNvSpPr/>
          <p:nvPr/>
        </p:nvSpPr>
        <p:spPr>
          <a:xfrm rot="1711266">
            <a:off x="4853599" y="4313222"/>
            <a:ext cx="1749988" cy="1639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6" name="文本框 65"/>
          <p:cNvSpPr txBox="1"/>
          <p:nvPr/>
        </p:nvSpPr>
        <p:spPr>
          <a:xfrm>
            <a:off x="4533687" y="4853218"/>
            <a:ext cx="2343683" cy="954107"/>
          </a:xfrm>
          <a:prstGeom prst="rect">
            <a:avLst/>
          </a:prstGeom>
          <a:noFill/>
        </p:spPr>
        <p:txBody>
          <a:bodyPr wrap="square" rtlCol="0">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全连接层</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4096-&gt;4</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7" name="文本框 66"/>
          <p:cNvSpPr txBox="1"/>
          <p:nvPr/>
        </p:nvSpPr>
        <p:spPr>
          <a:xfrm>
            <a:off x="6490412" y="4326126"/>
            <a:ext cx="3400832"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Bounding Box</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文本框 67"/>
          <p:cNvSpPr txBox="1"/>
          <p:nvPr/>
        </p:nvSpPr>
        <p:spPr>
          <a:xfrm>
            <a:off x="6845273" y="4772658"/>
            <a:ext cx="2446903" cy="523220"/>
          </a:xfrm>
          <a:prstGeom prst="rect">
            <a:avLst/>
          </a:prstGeom>
          <a:noFill/>
        </p:spPr>
        <p:txBody>
          <a:bodyPr wrap="square" rtlCol="0">
            <a:spAutoFit/>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(x, y, w, h)</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9" name="文本框 58"/>
          <p:cNvSpPr txBox="1"/>
          <p:nvPr/>
        </p:nvSpPr>
        <p:spPr>
          <a:xfrm>
            <a:off x="7127468" y="1903990"/>
            <a:ext cx="3400832"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汽车：</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0.58</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 name="箭头: 右 21"/>
          <p:cNvSpPr/>
          <p:nvPr/>
        </p:nvSpPr>
        <p:spPr>
          <a:xfrm>
            <a:off x="9189872" y="2406752"/>
            <a:ext cx="496544" cy="2084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3" name="文本框 22"/>
          <p:cNvSpPr txBox="1"/>
          <p:nvPr/>
        </p:nvSpPr>
        <p:spPr>
          <a:xfrm>
            <a:off x="9449845" y="2191906"/>
            <a:ext cx="2570753" cy="523220"/>
          </a:xfrm>
          <a:prstGeom prst="rect">
            <a:avLst/>
          </a:prstGeom>
          <a:noFill/>
        </p:spPr>
        <p:txBody>
          <a:bodyPr wrap="square" rtlCol="0">
            <a:spAutoFit/>
          </a:bodyPr>
          <a:lstStyle/>
          <a:p>
            <a:pPr algn="ctr"/>
            <a:r>
              <a:rPr lang="en-US" altLang="zh-CN" sz="2800" b="1" dirty="0" err="1">
                <a:latin typeface="Times New Roman" panose="02020603050405020304" pitchFamily="16" charset="0"/>
                <a:ea typeface="黑体" panose="02010609060101010101" pitchFamily="49" charset="-122"/>
                <a:cs typeface="Times New Roman" panose="02020603050405020304" pitchFamily="16" charset="0"/>
              </a:rPr>
              <a:t>Softmax</a:t>
            </a: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 Loss</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 name="文本框 23"/>
          <p:cNvSpPr txBox="1"/>
          <p:nvPr/>
        </p:nvSpPr>
        <p:spPr>
          <a:xfrm>
            <a:off x="9278446" y="1039795"/>
            <a:ext cx="2913553" cy="523220"/>
          </a:xfrm>
          <a:prstGeom prst="rect">
            <a:avLst/>
          </a:prstGeom>
          <a:noFill/>
        </p:spPr>
        <p:txBody>
          <a:bodyPr wrap="square" rtlCol="0">
            <a:spAutoFit/>
          </a:bodyPr>
          <a:lstStyle/>
          <a:p>
            <a:pPr algn="ctr"/>
            <a:r>
              <a:rPr lang="zh-CN" altLang="en-US" sz="2800" b="1" dirty="0">
                <a:latin typeface="Times New Roman" panose="02020603050405020304" pitchFamily="16" charset="0"/>
                <a:ea typeface="黑体" panose="02010609060101010101" pitchFamily="49" charset="-122"/>
                <a:cs typeface="Times New Roman" panose="02020603050405020304" pitchFamily="16" charset="0"/>
              </a:rPr>
              <a:t>正确类别</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9" name="直接箭头连接符 8"/>
          <p:cNvCxnSpPr>
            <a:stCxn id="24" idx="2"/>
            <a:endCxn id="23" idx="0"/>
          </p:cNvCxnSpPr>
          <p:nvPr/>
        </p:nvCxnSpPr>
        <p:spPr>
          <a:xfrm flipH="1">
            <a:off x="10735222" y="1563015"/>
            <a:ext cx="1" cy="62889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811655" y="1533587"/>
            <a:ext cx="1281840"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汽车</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 name="箭头: 右 28"/>
          <p:cNvSpPr/>
          <p:nvPr/>
        </p:nvSpPr>
        <p:spPr>
          <a:xfrm>
            <a:off x="9275428" y="4779882"/>
            <a:ext cx="496544" cy="2084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 name="文本框 29"/>
          <p:cNvSpPr txBox="1"/>
          <p:nvPr/>
        </p:nvSpPr>
        <p:spPr>
          <a:xfrm>
            <a:off x="9451440" y="4549782"/>
            <a:ext cx="2593745"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L2 Loss</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 name="文本框 31"/>
          <p:cNvSpPr txBox="1"/>
          <p:nvPr/>
        </p:nvSpPr>
        <p:spPr>
          <a:xfrm>
            <a:off x="9190718" y="5592093"/>
            <a:ext cx="3115189"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Correct Box</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3" name="文本框 32"/>
              <p:cNvSpPr txBox="1"/>
              <p:nvPr/>
            </p:nvSpPr>
            <p:spPr>
              <a:xfrm>
                <a:off x="9686416" y="5983374"/>
                <a:ext cx="2248104"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𝑥</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𝑦</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𝑤</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ℎ</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oMath>
                  </m:oMathPara>
                </a14:m>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3" name="文本框 32"/>
              <p:cNvSpPr txBox="1">
                <a:spLocks noRot="1" noChangeAspect="1" noMove="1" noResize="1" noEditPoints="1" noAdjustHandles="1" noChangeArrowheads="1" noChangeShapeType="1" noTextEdit="1"/>
              </p:cNvSpPr>
              <p:nvPr/>
            </p:nvSpPr>
            <p:spPr>
              <a:xfrm>
                <a:off x="9686416" y="5983374"/>
                <a:ext cx="2248104" cy="523220"/>
              </a:xfrm>
              <a:prstGeom prst="rect">
                <a:avLst/>
              </a:prstGeom>
              <a:blipFill rotWithShape="1">
                <a:blip r:embed="rId1"/>
                <a:stretch>
                  <a:fillRect l="-6" t="-77" r="15" b="73"/>
                </a:stretch>
              </a:blipFill>
            </p:spPr>
            <p:txBody>
              <a:bodyPr/>
              <a:lstStyle/>
              <a:p>
                <a:r>
                  <a:rPr lang="zh-CN" altLang="en-US">
                    <a:noFill/>
                  </a:rPr>
                  <a:t> </a:t>
                </a:r>
              </a:p>
            </p:txBody>
          </p:sp>
        </mc:Fallback>
      </mc:AlternateContent>
      <p:cxnSp>
        <p:nvCxnSpPr>
          <p:cNvPr id="34" name="直接箭头连接符 33"/>
          <p:cNvCxnSpPr>
            <a:stCxn id="32" idx="0"/>
            <a:endCxn id="30" idx="2"/>
          </p:cNvCxnSpPr>
          <p:nvPr/>
        </p:nvCxnSpPr>
        <p:spPr>
          <a:xfrm flipV="1">
            <a:off x="10748313" y="5073002"/>
            <a:ext cx="0" cy="51909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标题 24"/>
          <p:cNvSpPr>
            <a:spLocks noGrp="1"/>
          </p:cNvSpPr>
          <p:nvPr>
            <p:ph type="title"/>
          </p:nvPr>
        </p:nvSpPr>
        <p:spPr/>
        <p:txBody>
          <a:bodyPr/>
          <a:lstStyle/>
          <a:p>
            <a:r>
              <a:rPr lang="zh-CN" altLang="en-US" dirty="0"/>
              <a:t>图像分类和目标定位</a:t>
            </a:r>
            <a:endParaRPr lang="zh-CN" altLang="en-US" dirty="0"/>
          </a:p>
        </p:txBody>
      </p:sp>
      <p:pic>
        <p:nvPicPr>
          <p:cNvPr id="52" name="图片 51"/>
          <p:cNvPicPr>
            <a:picLocks noChangeAspect="1"/>
          </p:cNvPicPr>
          <p:nvPr/>
        </p:nvPicPr>
        <p:blipFill>
          <a:blip r:embed="rId2"/>
          <a:stretch>
            <a:fillRect/>
          </a:stretch>
        </p:blipFill>
        <p:spPr>
          <a:xfrm>
            <a:off x="96884" y="3018628"/>
            <a:ext cx="1501217" cy="1004263"/>
          </a:xfrm>
          <a:prstGeom prst="rect">
            <a:avLst/>
          </a:prstGeom>
        </p:spPr>
      </p:pic>
      <p:sp>
        <p:nvSpPr>
          <p:cNvPr id="53" name="箭头: 右 52"/>
          <p:cNvSpPr/>
          <p:nvPr/>
        </p:nvSpPr>
        <p:spPr>
          <a:xfrm>
            <a:off x="1694591" y="3397292"/>
            <a:ext cx="559183" cy="2469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4" name="矩形: 圆角 53"/>
          <p:cNvSpPr/>
          <p:nvPr/>
        </p:nvSpPr>
        <p:spPr>
          <a:xfrm>
            <a:off x="2354609" y="3018628"/>
            <a:ext cx="1283368" cy="10042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5" name="箭头: 右 54"/>
          <p:cNvSpPr/>
          <p:nvPr/>
        </p:nvSpPr>
        <p:spPr>
          <a:xfrm>
            <a:off x="3738813" y="3401725"/>
            <a:ext cx="559183" cy="2469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6" name="矩形 55"/>
          <p:cNvSpPr/>
          <p:nvPr/>
        </p:nvSpPr>
        <p:spPr>
          <a:xfrm>
            <a:off x="4362164" y="2761295"/>
            <a:ext cx="60959" cy="1420872"/>
          </a:xfrm>
          <a:prstGeom prst="rect">
            <a:avLst/>
          </a:prstGeom>
          <a:solidFill>
            <a:schemeClr val="tx1">
              <a:lumMod val="50000"/>
              <a:lumOff val="5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7" name="文本框 56"/>
          <p:cNvSpPr txBox="1"/>
          <p:nvPr/>
        </p:nvSpPr>
        <p:spPr>
          <a:xfrm>
            <a:off x="3821315" y="4310503"/>
            <a:ext cx="1081696" cy="1815882"/>
          </a:xfrm>
          <a:prstGeom prst="rect">
            <a:avLst/>
          </a:prstGeom>
          <a:noFill/>
        </p:spPr>
        <p:txBody>
          <a:bodyPr wrap="square" rtlCol="0">
            <a:spAutoFit/>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维特征向量</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8" name="文本框 57"/>
          <p:cNvSpPr txBox="1"/>
          <p:nvPr/>
        </p:nvSpPr>
        <p:spPr>
          <a:xfrm>
            <a:off x="6536250" y="1345984"/>
            <a:ext cx="3064950" cy="523220"/>
          </a:xfrm>
          <a:prstGeom prst="rect">
            <a:avLst/>
          </a:prstGeom>
          <a:noFill/>
        </p:spPr>
        <p:txBody>
          <a:bodyPr wrap="square" rtlCol="0">
            <a:spAutoFit/>
          </a:bodyPr>
          <a:lstStyle/>
          <a:p>
            <a:pPr algn="ctr"/>
            <a:r>
              <a:rPr lang="zh-CN" altLang="en-US" sz="2800" b="1" dirty="0">
                <a:latin typeface="Times New Roman" panose="02020603050405020304" pitchFamily="16" charset="0"/>
                <a:ea typeface="黑体" panose="02010609060101010101" pitchFamily="49" charset="-122"/>
                <a:cs typeface="Times New Roman" panose="02020603050405020304" pitchFamily="16" charset="0"/>
              </a:rPr>
              <a:t>类别置信度</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0" name="箭头: 右 59"/>
          <p:cNvSpPr/>
          <p:nvPr/>
        </p:nvSpPr>
        <p:spPr>
          <a:xfrm rot="19887281">
            <a:off x="4853453" y="2189187"/>
            <a:ext cx="1749988" cy="1639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1" name="文本框 60"/>
          <p:cNvSpPr txBox="1"/>
          <p:nvPr/>
        </p:nvSpPr>
        <p:spPr>
          <a:xfrm>
            <a:off x="4251586" y="911506"/>
            <a:ext cx="2823535" cy="954107"/>
          </a:xfrm>
          <a:prstGeom prst="rect">
            <a:avLst/>
          </a:prstGeom>
          <a:noFill/>
        </p:spPr>
        <p:txBody>
          <a:bodyPr wrap="square" rtlCol="0">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全连接层</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4096-&gt;1000</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2" name="矩形 61"/>
          <p:cNvSpPr/>
          <p:nvPr/>
        </p:nvSpPr>
        <p:spPr>
          <a:xfrm>
            <a:off x="7290224" y="2209279"/>
            <a:ext cx="3556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3" name="文本框 62"/>
          <p:cNvSpPr txBox="1"/>
          <p:nvPr/>
        </p:nvSpPr>
        <p:spPr>
          <a:xfrm>
            <a:off x="7127468" y="2749912"/>
            <a:ext cx="2973282"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火车：</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0.05</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4" name="矩形 63"/>
          <p:cNvSpPr/>
          <p:nvPr/>
        </p:nvSpPr>
        <p:spPr>
          <a:xfrm>
            <a:off x="7299537" y="3268329"/>
            <a:ext cx="3556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5" name="箭头: 右 64"/>
          <p:cNvSpPr/>
          <p:nvPr/>
        </p:nvSpPr>
        <p:spPr>
          <a:xfrm rot="1711266">
            <a:off x="4853599" y="4313222"/>
            <a:ext cx="1749988" cy="1639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6" name="文本框 65"/>
          <p:cNvSpPr txBox="1"/>
          <p:nvPr/>
        </p:nvSpPr>
        <p:spPr>
          <a:xfrm>
            <a:off x="4533687" y="4853218"/>
            <a:ext cx="2343683" cy="954107"/>
          </a:xfrm>
          <a:prstGeom prst="rect">
            <a:avLst/>
          </a:prstGeom>
          <a:noFill/>
        </p:spPr>
        <p:txBody>
          <a:bodyPr wrap="square" rtlCol="0">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全连接层</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4096-&gt;4</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7" name="文本框 66"/>
          <p:cNvSpPr txBox="1"/>
          <p:nvPr/>
        </p:nvSpPr>
        <p:spPr>
          <a:xfrm>
            <a:off x="6490412" y="4326126"/>
            <a:ext cx="3400832"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Bounding Box</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 name="文本框 30"/>
          <p:cNvSpPr txBox="1"/>
          <p:nvPr/>
        </p:nvSpPr>
        <p:spPr>
          <a:xfrm>
            <a:off x="6982210" y="3425960"/>
            <a:ext cx="2796533" cy="523220"/>
          </a:xfrm>
          <a:prstGeom prst="rect">
            <a:avLst/>
          </a:prstGeom>
          <a:noFill/>
        </p:spPr>
        <p:txBody>
          <a:bodyPr wrap="square" rtlCol="0">
            <a:spAutoFit/>
          </a:bodyPr>
          <a:lstStyle/>
          <a:p>
            <a:pPr algn="ctr"/>
            <a:r>
              <a:rPr lang="en-US" altLang="zh-CN"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Multi-task Loss</a:t>
            </a:r>
            <a:endParaRPr lang="zh-CN" altLang="en-US"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 name="加号 34"/>
          <p:cNvSpPr/>
          <p:nvPr/>
        </p:nvSpPr>
        <p:spPr>
          <a:xfrm>
            <a:off x="10180113" y="3566868"/>
            <a:ext cx="311676" cy="271489"/>
          </a:xfrm>
          <a:prstGeom prst="mathPlus">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 name="箭头: 右 35"/>
          <p:cNvSpPr/>
          <p:nvPr/>
        </p:nvSpPr>
        <p:spPr>
          <a:xfrm rot="5400000">
            <a:off x="9951499" y="3004720"/>
            <a:ext cx="768900" cy="17526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 name="箭头: 右 36"/>
          <p:cNvSpPr/>
          <p:nvPr/>
        </p:nvSpPr>
        <p:spPr>
          <a:xfrm rot="16200000">
            <a:off x="9951501" y="4127711"/>
            <a:ext cx="768900" cy="17526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 name="箭头: 右 37"/>
          <p:cNvSpPr/>
          <p:nvPr/>
        </p:nvSpPr>
        <p:spPr>
          <a:xfrm>
            <a:off x="10615945" y="3553681"/>
            <a:ext cx="559183" cy="2469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 name="文本框 38"/>
          <p:cNvSpPr txBox="1"/>
          <p:nvPr/>
        </p:nvSpPr>
        <p:spPr>
          <a:xfrm>
            <a:off x="10981574" y="3385550"/>
            <a:ext cx="1208511"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Loss</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UNIT_PLACING_PICTURE_USER_VIEWPORT" val="{&quot;height&quot;:5663,&quot;width&quot;:3915}"/>
</p:tagLst>
</file>

<file path=ppt/tags/tag3.xml><?xml version="1.0" encoding="utf-8"?>
<p:tagLst xmlns:p="http://schemas.openxmlformats.org/presentationml/2006/main">
  <p:tag name="TIMING" val="|18.1|11.4"/>
</p:tagLst>
</file>

<file path=ppt/tags/tag4.xml><?xml version="1.0" encoding="utf-8"?>
<p:tagLst xmlns:p="http://schemas.openxmlformats.org/presentationml/2006/main">
  <p:tag name="KSO_WM_UNIT_PLACING_PICTURE_USER_VIEWPORT" val="{&quot;height&quot;:2806,&quot;width&quot;:7965}"/>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COMMONDATA" val="eyJoZGlkIjoiNzI1MzljODBiNDliMzEyMzFlZWNlN2EzYjU0N2YzMWEifQ=="/>
  <p:tag name="KSO_WPP_MARK_KEY" val="a59d88db-9e08-438c-a3aa-901f22b1531a"/>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6713</Words>
  <Application>WPS 演示</Application>
  <PresentationFormat>宽屏</PresentationFormat>
  <Paragraphs>295</Paragraphs>
  <Slides>27</Slides>
  <Notes>21</Notes>
  <HiddenSlides>8</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Arial</vt:lpstr>
      <vt:lpstr>宋体</vt:lpstr>
      <vt:lpstr>Wingdings</vt:lpstr>
      <vt:lpstr>Calibri</vt:lpstr>
      <vt:lpstr>黑体</vt:lpstr>
      <vt:lpstr>华文楷体</vt:lpstr>
      <vt:lpstr>华文新魏</vt:lpstr>
      <vt:lpstr>Times New Roman</vt:lpstr>
      <vt:lpstr>Cambria Math</vt:lpstr>
      <vt:lpstr>微软雅黑</vt:lpstr>
      <vt:lpstr>Arial Unicode MS</vt:lpstr>
      <vt:lpstr>Office Theme</vt:lpstr>
      <vt:lpstr>研讨要求</vt:lpstr>
      <vt:lpstr>研讨内容</vt:lpstr>
      <vt:lpstr>图像分类和目标定位</vt:lpstr>
      <vt:lpstr>图像分类</vt:lpstr>
      <vt:lpstr>图像分类</vt:lpstr>
      <vt:lpstr>目标检测</vt:lpstr>
      <vt:lpstr>图像分类和目标定位</vt:lpstr>
      <vt:lpstr>图像分类和目标定位</vt:lpstr>
      <vt:lpstr>图像分类和目标定位</vt:lpstr>
      <vt:lpstr>目标检测</vt:lpstr>
      <vt:lpstr>图像超分辨率重建</vt:lpstr>
      <vt:lpstr>图像超分辨率重建</vt:lpstr>
      <vt:lpstr>图像超分辨率重建</vt:lpstr>
      <vt:lpstr>图像生成</vt:lpstr>
      <vt:lpstr>图像生成</vt:lpstr>
      <vt:lpstr>图像编辑</vt:lpstr>
      <vt:lpstr>图像编辑</vt:lpstr>
      <vt:lpstr>低光增强算法</vt:lpstr>
      <vt:lpstr>低光增强算法</vt:lpstr>
      <vt:lpstr>低光增强算法</vt:lpstr>
      <vt:lpstr>高质量视频修复</vt:lpstr>
      <vt:lpstr>高质量视频修复</vt:lpstr>
      <vt:lpstr>连续学习 </vt:lpstr>
      <vt:lpstr>连续学习 （continual learning）</vt:lpstr>
      <vt:lpstr>连续学习 （continual learning）</vt:lpstr>
      <vt:lpstr>报名链接</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Binarized Normed Gradients for Objectness Estimation at 300fps</dc:title>
  <dc:creator>MingMing Cheng</dc:creator>
  <cp:lastModifiedBy>Xialei</cp:lastModifiedBy>
  <cp:revision>915</cp:revision>
  <dcterms:created xsi:type="dcterms:W3CDTF">2024-04-23T08:24:00Z</dcterms:created>
  <dcterms:modified xsi:type="dcterms:W3CDTF">2024-04-29T07:21:22Z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EADER_334E55B0-647D-440b-865C-3EC943EB4CBC">
    <vt:lpwstr>XGRvY3VtZW50Y2xhc3N7YXJ0aWNsZX0KXHVzZXBhY2thZ2VbdXNlbmFtZXNde2NvbG9yfQpcdXNlcGFja2FnZXthbXNtYXRoLGFtc3N5bWJ9Clx1c2VwYWNrYWdlW3V0Zjhde2lucHV0ZW5jfQpccGFnZXN0eWxle2VtcHR5fQpcYmVnaW57ZG9jdW1lbnR9Cg==</vt:lpwstr>
  </property>
  <property fmtid="{D5CDD505-2E9C-101B-9397-08002B2CF9AE}" pid="3" name="FOOTER_334E55B0-647D-440b-865C-3EC943EB4CBC">
    <vt:lpwstr>XGVuZHtkb2N1bWVudH0K</vt:lpwstr>
  </property>
  <property fmtid="{D5CDD505-2E9C-101B-9397-08002B2CF9AE}" pid="4" name="KSOProductBuildVer">
    <vt:lpwstr>2052-12.1.0.16729</vt:lpwstr>
  </property>
  <property fmtid="{D5CDD505-2E9C-101B-9397-08002B2CF9AE}" pid="5" name="ICV">
    <vt:lpwstr>1037032F0F4044979D086AE54D0C1C84_13</vt:lpwstr>
  </property>
</Properties>
</file>